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  <p:sldMasterId id="2147483690" r:id="rId3"/>
  </p:sldMasterIdLst>
  <p:notesMasterIdLst>
    <p:notesMasterId r:id="rId58"/>
  </p:notesMasterIdLst>
  <p:sldIdLst>
    <p:sldId id="404" r:id="rId4"/>
    <p:sldId id="403" r:id="rId5"/>
    <p:sldId id="384" r:id="rId6"/>
    <p:sldId id="290" r:id="rId7"/>
    <p:sldId id="282" r:id="rId8"/>
    <p:sldId id="390" r:id="rId9"/>
    <p:sldId id="391" r:id="rId10"/>
    <p:sldId id="283" r:id="rId11"/>
    <p:sldId id="284" r:id="rId12"/>
    <p:sldId id="285" r:id="rId13"/>
    <p:sldId id="286" r:id="rId14"/>
    <p:sldId id="287" r:id="rId15"/>
    <p:sldId id="288" r:id="rId16"/>
    <p:sldId id="291" r:id="rId17"/>
    <p:sldId id="377" r:id="rId18"/>
    <p:sldId id="292" r:id="rId19"/>
    <p:sldId id="293" r:id="rId20"/>
    <p:sldId id="294" r:id="rId21"/>
    <p:sldId id="295" r:id="rId22"/>
    <p:sldId id="388" r:id="rId23"/>
    <p:sldId id="296" r:id="rId24"/>
    <p:sldId id="297" r:id="rId25"/>
    <p:sldId id="298" r:id="rId26"/>
    <p:sldId id="301" r:id="rId27"/>
    <p:sldId id="302" r:id="rId28"/>
    <p:sldId id="309" r:id="rId29"/>
    <p:sldId id="316" r:id="rId30"/>
    <p:sldId id="317" r:id="rId31"/>
    <p:sldId id="318" r:id="rId32"/>
    <p:sldId id="319" r:id="rId33"/>
    <p:sldId id="320" r:id="rId34"/>
    <p:sldId id="310" r:id="rId35"/>
    <p:sldId id="321" r:id="rId36"/>
    <p:sldId id="405" r:id="rId37"/>
    <p:sldId id="393" r:id="rId38"/>
    <p:sldId id="394" r:id="rId39"/>
    <p:sldId id="402" r:id="rId40"/>
    <p:sldId id="397" r:id="rId41"/>
    <p:sldId id="399" r:id="rId42"/>
    <p:sldId id="400" r:id="rId43"/>
    <p:sldId id="395" r:id="rId44"/>
    <p:sldId id="396" r:id="rId45"/>
    <p:sldId id="401" r:id="rId46"/>
    <p:sldId id="398" r:id="rId47"/>
    <p:sldId id="389" r:id="rId48"/>
    <p:sldId id="359" r:id="rId49"/>
    <p:sldId id="358" r:id="rId50"/>
    <p:sldId id="356" r:id="rId51"/>
    <p:sldId id="387" r:id="rId52"/>
    <p:sldId id="311" r:id="rId53"/>
    <p:sldId id="312" r:id="rId54"/>
    <p:sldId id="392" r:id="rId55"/>
    <p:sldId id="386" r:id="rId56"/>
    <p:sldId id="38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2" autoAdjust="0"/>
    <p:restoredTop sz="93409" autoAdjust="0"/>
  </p:normalViewPr>
  <p:slideViewPr>
    <p:cSldViewPr snapToGrid="0">
      <p:cViewPr varScale="1">
        <p:scale>
          <a:sx n="149" d="100"/>
          <a:sy n="149" d="100"/>
        </p:scale>
        <p:origin x="87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02624-292A-4272-AE58-892748538D6A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CF15B193-92DA-41A9-96BD-3290CFC054A0}">
      <dgm:prSet phldrT="[Text]"/>
      <dgm:spPr/>
      <dgm:t>
        <a:bodyPr/>
        <a:lstStyle/>
        <a:p>
          <a:r>
            <a:rPr lang="en-US"/>
            <a:t>impact psihologic</a:t>
          </a:r>
        </a:p>
      </dgm:t>
    </dgm:pt>
    <dgm:pt modelId="{30EC6054-0DB3-41DD-BF8B-0E441F5AFA26}" type="parTrans" cxnId="{60D2E712-D1E3-4F89-B919-97D4E8193114}">
      <dgm:prSet/>
      <dgm:spPr/>
      <dgm:t>
        <a:bodyPr/>
        <a:lstStyle/>
        <a:p>
          <a:endParaRPr lang="en-US"/>
        </a:p>
      </dgm:t>
    </dgm:pt>
    <dgm:pt modelId="{2B022ABB-E19E-4B79-A4A5-DADE99BAB8BF}" type="sibTrans" cxnId="{60D2E712-D1E3-4F89-B919-97D4E8193114}">
      <dgm:prSet/>
      <dgm:spPr/>
      <dgm:t>
        <a:bodyPr/>
        <a:lstStyle/>
        <a:p>
          <a:endParaRPr lang="en-US"/>
        </a:p>
      </dgm:t>
    </dgm:pt>
    <dgm:pt modelId="{5BD25036-80A6-4526-8675-B4630BAD2720}">
      <dgm:prSet phldrT="[Text]"/>
      <dgm:spPr/>
      <dgm:t>
        <a:bodyPr/>
        <a:lstStyle/>
        <a:p>
          <a:r>
            <a:rPr lang="en-US"/>
            <a:t>familiarizare cu </a:t>
          </a:r>
        </a:p>
        <a:p>
          <a:r>
            <a:rPr lang="en-US"/>
            <a:t>OS</a:t>
          </a:r>
        </a:p>
      </dgm:t>
    </dgm:pt>
    <dgm:pt modelId="{AA170D99-DE17-4E5A-896F-4730C6F877C7}" type="parTrans" cxnId="{F94A3661-BCBD-4641-A28C-E4644FC79FBD}">
      <dgm:prSet/>
      <dgm:spPr/>
      <dgm:t>
        <a:bodyPr/>
        <a:lstStyle/>
        <a:p>
          <a:endParaRPr lang="en-US"/>
        </a:p>
      </dgm:t>
    </dgm:pt>
    <dgm:pt modelId="{1E49BC4B-9B61-4091-A34B-992054737686}" type="sibTrans" cxnId="{F94A3661-BCBD-4641-A28C-E4644FC79FBD}">
      <dgm:prSet/>
      <dgm:spPr/>
      <dgm:t>
        <a:bodyPr/>
        <a:lstStyle/>
        <a:p>
          <a:endParaRPr lang="en-US"/>
        </a:p>
      </dgm:t>
    </dgm:pt>
    <dgm:pt modelId="{9F7B9E9F-BD1B-4DFB-867F-754F647D099D}">
      <dgm:prSet phldrT="[Text]"/>
      <dgm:spPr/>
      <dgm:t>
        <a:bodyPr/>
        <a:lstStyle/>
        <a:p>
          <a:r>
            <a:rPr lang="en-US"/>
            <a:t>infectie</a:t>
          </a:r>
        </a:p>
      </dgm:t>
    </dgm:pt>
    <dgm:pt modelId="{2648D1C5-D26F-42E3-8729-EE150EAC2207}" type="parTrans" cxnId="{8B8F8CF9-B176-4344-96E9-730F7F613062}">
      <dgm:prSet/>
      <dgm:spPr/>
      <dgm:t>
        <a:bodyPr/>
        <a:lstStyle/>
        <a:p>
          <a:endParaRPr lang="en-US"/>
        </a:p>
      </dgm:t>
    </dgm:pt>
    <dgm:pt modelId="{F097B607-F6CD-4732-A587-5EAD0C5D7A95}" type="sibTrans" cxnId="{8B8F8CF9-B176-4344-96E9-730F7F613062}">
      <dgm:prSet/>
      <dgm:spPr/>
      <dgm:t>
        <a:bodyPr/>
        <a:lstStyle/>
        <a:p>
          <a:endParaRPr lang="en-US"/>
        </a:p>
      </dgm:t>
    </dgm:pt>
    <dgm:pt modelId="{76ABAA2B-79EB-475E-9523-0B1E24AECC4D}" type="pres">
      <dgm:prSet presAssocID="{8D002624-292A-4272-AE58-892748538D6A}" presName="compositeShape" presStyleCnt="0">
        <dgm:presLayoutVars>
          <dgm:chMax val="7"/>
          <dgm:dir/>
          <dgm:resizeHandles val="exact"/>
        </dgm:presLayoutVars>
      </dgm:prSet>
      <dgm:spPr/>
    </dgm:pt>
    <dgm:pt modelId="{8521D4CB-ED99-47FB-831A-41EFB7280FD4}" type="pres">
      <dgm:prSet presAssocID="{8D002624-292A-4272-AE58-892748538D6A}" presName="wedge1" presStyleLbl="node1" presStyleIdx="0" presStyleCnt="3"/>
      <dgm:spPr/>
    </dgm:pt>
    <dgm:pt modelId="{8E3B37AC-7AF8-4568-AD0B-CA131309F482}" type="pres">
      <dgm:prSet presAssocID="{8D002624-292A-4272-AE58-892748538D6A}" presName="dummy1a" presStyleCnt="0"/>
      <dgm:spPr/>
    </dgm:pt>
    <dgm:pt modelId="{319854E2-7C39-40F5-8F42-D62013EA1921}" type="pres">
      <dgm:prSet presAssocID="{8D002624-292A-4272-AE58-892748538D6A}" presName="dummy1b" presStyleCnt="0"/>
      <dgm:spPr/>
    </dgm:pt>
    <dgm:pt modelId="{C686BD40-C1E9-4ED6-A2A3-DB1BE239E26F}" type="pres">
      <dgm:prSet presAssocID="{8D002624-292A-4272-AE58-892748538D6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91FB9B0-FF0F-4C52-86A3-354BC65DC163}" type="pres">
      <dgm:prSet presAssocID="{8D002624-292A-4272-AE58-892748538D6A}" presName="wedge2" presStyleLbl="node1" presStyleIdx="1" presStyleCnt="3"/>
      <dgm:spPr/>
    </dgm:pt>
    <dgm:pt modelId="{184B97E3-E1FF-46D7-9BE9-1F14F722D778}" type="pres">
      <dgm:prSet presAssocID="{8D002624-292A-4272-AE58-892748538D6A}" presName="dummy2a" presStyleCnt="0"/>
      <dgm:spPr/>
    </dgm:pt>
    <dgm:pt modelId="{037823BC-C92C-470D-B0A8-0233C4A6CA9B}" type="pres">
      <dgm:prSet presAssocID="{8D002624-292A-4272-AE58-892748538D6A}" presName="dummy2b" presStyleCnt="0"/>
      <dgm:spPr/>
    </dgm:pt>
    <dgm:pt modelId="{6BA77329-EE90-4010-901A-02CCA86B6507}" type="pres">
      <dgm:prSet presAssocID="{8D002624-292A-4272-AE58-892748538D6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EE3F9E3-BDE4-4DF1-96B8-5804BCC2F661}" type="pres">
      <dgm:prSet presAssocID="{8D002624-292A-4272-AE58-892748538D6A}" presName="wedge3" presStyleLbl="node1" presStyleIdx="2" presStyleCnt="3"/>
      <dgm:spPr/>
    </dgm:pt>
    <dgm:pt modelId="{038CDB11-BB1B-4EAF-820C-1043F9CE921B}" type="pres">
      <dgm:prSet presAssocID="{8D002624-292A-4272-AE58-892748538D6A}" presName="dummy3a" presStyleCnt="0"/>
      <dgm:spPr/>
    </dgm:pt>
    <dgm:pt modelId="{871C0140-725E-4717-8CDB-FEE0A645D561}" type="pres">
      <dgm:prSet presAssocID="{8D002624-292A-4272-AE58-892748538D6A}" presName="dummy3b" presStyleCnt="0"/>
      <dgm:spPr/>
    </dgm:pt>
    <dgm:pt modelId="{7E3BA100-810D-4DF7-8289-B64379CF3A8D}" type="pres">
      <dgm:prSet presAssocID="{8D002624-292A-4272-AE58-892748538D6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B0E89D0-BB19-4AE1-B05E-8E54BFB9222D}" type="pres">
      <dgm:prSet presAssocID="{2B022ABB-E19E-4B79-A4A5-DADE99BAB8BF}" presName="arrowWedge1" presStyleLbl="fgSibTrans2D1" presStyleIdx="0" presStyleCnt="3"/>
      <dgm:spPr/>
    </dgm:pt>
    <dgm:pt modelId="{F04BC39F-29D1-4766-9857-00075BE38CE0}" type="pres">
      <dgm:prSet presAssocID="{1E49BC4B-9B61-4091-A34B-992054737686}" presName="arrowWedge2" presStyleLbl="fgSibTrans2D1" presStyleIdx="1" presStyleCnt="3"/>
      <dgm:spPr/>
    </dgm:pt>
    <dgm:pt modelId="{833890CE-231F-43AE-87A5-DD1B22E8FA2E}" type="pres">
      <dgm:prSet presAssocID="{F097B607-F6CD-4732-A587-5EAD0C5D7A95}" presName="arrowWedge3" presStyleLbl="fgSibTrans2D1" presStyleIdx="2" presStyleCnt="3"/>
      <dgm:spPr/>
    </dgm:pt>
  </dgm:ptLst>
  <dgm:cxnLst>
    <dgm:cxn modelId="{60D2E712-D1E3-4F89-B919-97D4E8193114}" srcId="{8D002624-292A-4272-AE58-892748538D6A}" destId="{CF15B193-92DA-41A9-96BD-3290CFC054A0}" srcOrd="0" destOrd="0" parTransId="{30EC6054-0DB3-41DD-BF8B-0E441F5AFA26}" sibTransId="{2B022ABB-E19E-4B79-A4A5-DADE99BAB8BF}"/>
    <dgm:cxn modelId="{BAB9FD36-AC71-492C-A868-7B49317FA1F2}" type="presOf" srcId="{5BD25036-80A6-4526-8675-B4630BAD2720}" destId="{6BA77329-EE90-4010-901A-02CCA86B6507}" srcOrd="1" destOrd="0" presId="urn:microsoft.com/office/officeart/2005/8/layout/cycle8"/>
    <dgm:cxn modelId="{BE6B6460-3C20-4A8D-AC44-1B5FC0289E59}" type="presOf" srcId="{CF15B193-92DA-41A9-96BD-3290CFC054A0}" destId="{8521D4CB-ED99-47FB-831A-41EFB7280FD4}" srcOrd="0" destOrd="0" presId="urn:microsoft.com/office/officeart/2005/8/layout/cycle8"/>
    <dgm:cxn modelId="{F94A3661-BCBD-4641-A28C-E4644FC79FBD}" srcId="{8D002624-292A-4272-AE58-892748538D6A}" destId="{5BD25036-80A6-4526-8675-B4630BAD2720}" srcOrd="1" destOrd="0" parTransId="{AA170D99-DE17-4E5A-896F-4730C6F877C7}" sibTransId="{1E49BC4B-9B61-4091-A34B-992054737686}"/>
    <dgm:cxn modelId="{B9C30054-AAF2-46BD-975A-5C969C433A29}" type="presOf" srcId="{9F7B9E9F-BD1B-4DFB-867F-754F647D099D}" destId="{AEE3F9E3-BDE4-4DF1-96B8-5804BCC2F661}" srcOrd="0" destOrd="0" presId="urn:microsoft.com/office/officeart/2005/8/layout/cycle8"/>
    <dgm:cxn modelId="{6356D78E-A399-4248-BE14-FFC8B571201E}" type="presOf" srcId="{9F7B9E9F-BD1B-4DFB-867F-754F647D099D}" destId="{7E3BA100-810D-4DF7-8289-B64379CF3A8D}" srcOrd="1" destOrd="0" presId="urn:microsoft.com/office/officeart/2005/8/layout/cycle8"/>
    <dgm:cxn modelId="{503C97B6-278D-4D1F-AA52-C8C5EBE85573}" type="presOf" srcId="{5BD25036-80A6-4526-8675-B4630BAD2720}" destId="{E91FB9B0-FF0F-4C52-86A3-354BC65DC163}" srcOrd="0" destOrd="0" presId="urn:microsoft.com/office/officeart/2005/8/layout/cycle8"/>
    <dgm:cxn modelId="{E08905CA-D148-44DA-B9FE-222D7B441429}" type="presOf" srcId="{CF15B193-92DA-41A9-96BD-3290CFC054A0}" destId="{C686BD40-C1E9-4ED6-A2A3-DB1BE239E26F}" srcOrd="1" destOrd="0" presId="urn:microsoft.com/office/officeart/2005/8/layout/cycle8"/>
    <dgm:cxn modelId="{029E03D1-5291-47D1-A867-9935C1A01072}" type="presOf" srcId="{8D002624-292A-4272-AE58-892748538D6A}" destId="{76ABAA2B-79EB-475E-9523-0B1E24AECC4D}" srcOrd="0" destOrd="0" presId="urn:microsoft.com/office/officeart/2005/8/layout/cycle8"/>
    <dgm:cxn modelId="{8B8F8CF9-B176-4344-96E9-730F7F613062}" srcId="{8D002624-292A-4272-AE58-892748538D6A}" destId="{9F7B9E9F-BD1B-4DFB-867F-754F647D099D}" srcOrd="2" destOrd="0" parTransId="{2648D1C5-D26F-42E3-8729-EE150EAC2207}" sibTransId="{F097B607-F6CD-4732-A587-5EAD0C5D7A95}"/>
    <dgm:cxn modelId="{327FD69D-1460-4632-9D0C-2697683BFCF5}" type="presParOf" srcId="{76ABAA2B-79EB-475E-9523-0B1E24AECC4D}" destId="{8521D4CB-ED99-47FB-831A-41EFB7280FD4}" srcOrd="0" destOrd="0" presId="urn:microsoft.com/office/officeart/2005/8/layout/cycle8"/>
    <dgm:cxn modelId="{D3813AB3-828B-4747-A27E-4C9773333B53}" type="presParOf" srcId="{76ABAA2B-79EB-475E-9523-0B1E24AECC4D}" destId="{8E3B37AC-7AF8-4568-AD0B-CA131309F482}" srcOrd="1" destOrd="0" presId="urn:microsoft.com/office/officeart/2005/8/layout/cycle8"/>
    <dgm:cxn modelId="{60F6AB0B-1B55-4C1D-A4A7-62B4DCC04769}" type="presParOf" srcId="{76ABAA2B-79EB-475E-9523-0B1E24AECC4D}" destId="{319854E2-7C39-40F5-8F42-D62013EA1921}" srcOrd="2" destOrd="0" presId="urn:microsoft.com/office/officeart/2005/8/layout/cycle8"/>
    <dgm:cxn modelId="{340C3E93-F230-41E1-9123-7BE03F399019}" type="presParOf" srcId="{76ABAA2B-79EB-475E-9523-0B1E24AECC4D}" destId="{C686BD40-C1E9-4ED6-A2A3-DB1BE239E26F}" srcOrd="3" destOrd="0" presId="urn:microsoft.com/office/officeart/2005/8/layout/cycle8"/>
    <dgm:cxn modelId="{6B5EB6FD-B11A-4828-870C-22D0075CCE0F}" type="presParOf" srcId="{76ABAA2B-79EB-475E-9523-0B1E24AECC4D}" destId="{E91FB9B0-FF0F-4C52-86A3-354BC65DC163}" srcOrd="4" destOrd="0" presId="urn:microsoft.com/office/officeart/2005/8/layout/cycle8"/>
    <dgm:cxn modelId="{731EE51A-E7AC-4FB0-BBC6-19C8FDA49800}" type="presParOf" srcId="{76ABAA2B-79EB-475E-9523-0B1E24AECC4D}" destId="{184B97E3-E1FF-46D7-9BE9-1F14F722D778}" srcOrd="5" destOrd="0" presId="urn:microsoft.com/office/officeart/2005/8/layout/cycle8"/>
    <dgm:cxn modelId="{FFB88767-E44B-427B-BE4B-48703ECFCF51}" type="presParOf" srcId="{76ABAA2B-79EB-475E-9523-0B1E24AECC4D}" destId="{037823BC-C92C-470D-B0A8-0233C4A6CA9B}" srcOrd="6" destOrd="0" presId="urn:microsoft.com/office/officeart/2005/8/layout/cycle8"/>
    <dgm:cxn modelId="{D1C93AAB-088A-4D84-BBCA-9003AB57EBDC}" type="presParOf" srcId="{76ABAA2B-79EB-475E-9523-0B1E24AECC4D}" destId="{6BA77329-EE90-4010-901A-02CCA86B6507}" srcOrd="7" destOrd="0" presId="urn:microsoft.com/office/officeart/2005/8/layout/cycle8"/>
    <dgm:cxn modelId="{C4AFA7A0-717C-4F36-8BDA-B64881A5D98D}" type="presParOf" srcId="{76ABAA2B-79EB-475E-9523-0B1E24AECC4D}" destId="{AEE3F9E3-BDE4-4DF1-96B8-5804BCC2F661}" srcOrd="8" destOrd="0" presId="urn:microsoft.com/office/officeart/2005/8/layout/cycle8"/>
    <dgm:cxn modelId="{7A672295-1249-42E5-BF8C-A8A0017E3FE0}" type="presParOf" srcId="{76ABAA2B-79EB-475E-9523-0B1E24AECC4D}" destId="{038CDB11-BB1B-4EAF-820C-1043F9CE921B}" srcOrd="9" destOrd="0" presId="urn:microsoft.com/office/officeart/2005/8/layout/cycle8"/>
    <dgm:cxn modelId="{256C8046-9500-4DF0-9B7E-53CB4BB8A485}" type="presParOf" srcId="{76ABAA2B-79EB-475E-9523-0B1E24AECC4D}" destId="{871C0140-725E-4717-8CDB-FEE0A645D561}" srcOrd="10" destOrd="0" presId="urn:microsoft.com/office/officeart/2005/8/layout/cycle8"/>
    <dgm:cxn modelId="{4F142447-16BB-4905-9DEE-BBC677FC0422}" type="presParOf" srcId="{76ABAA2B-79EB-475E-9523-0B1E24AECC4D}" destId="{7E3BA100-810D-4DF7-8289-B64379CF3A8D}" srcOrd="11" destOrd="0" presId="urn:microsoft.com/office/officeart/2005/8/layout/cycle8"/>
    <dgm:cxn modelId="{EBB98ACE-C402-409F-A5E1-9F7E32CFFFBC}" type="presParOf" srcId="{76ABAA2B-79EB-475E-9523-0B1E24AECC4D}" destId="{5B0E89D0-BB19-4AE1-B05E-8E54BFB9222D}" srcOrd="12" destOrd="0" presId="urn:microsoft.com/office/officeart/2005/8/layout/cycle8"/>
    <dgm:cxn modelId="{9E1288BE-E9C8-4D1C-9B52-A7A32DAE67E1}" type="presParOf" srcId="{76ABAA2B-79EB-475E-9523-0B1E24AECC4D}" destId="{F04BC39F-29D1-4766-9857-00075BE38CE0}" srcOrd="13" destOrd="0" presId="urn:microsoft.com/office/officeart/2005/8/layout/cycle8"/>
    <dgm:cxn modelId="{1422C615-4B1F-4A33-B810-5CC80FD352E7}" type="presParOf" srcId="{76ABAA2B-79EB-475E-9523-0B1E24AECC4D}" destId="{833890CE-231F-43AE-87A5-DD1B22E8FA2E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1D4CB-ED99-47FB-831A-41EFB7280FD4}">
      <dsp:nvSpPr>
        <dsp:cNvPr id="0" name=""/>
        <dsp:cNvSpPr/>
      </dsp:nvSpPr>
      <dsp:spPr>
        <a:xfrm>
          <a:off x="818696" y="266257"/>
          <a:ext cx="3440862" cy="3440862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impact psihologic</a:t>
          </a:r>
        </a:p>
      </dsp:txBody>
      <dsp:txXfrm>
        <a:off x="2632112" y="995392"/>
        <a:ext cx="1228879" cy="1024066"/>
      </dsp:txXfrm>
    </dsp:sp>
    <dsp:sp modelId="{E91FB9B0-FF0F-4C52-86A3-354BC65DC163}">
      <dsp:nvSpPr>
        <dsp:cNvPr id="0" name=""/>
        <dsp:cNvSpPr/>
      </dsp:nvSpPr>
      <dsp:spPr>
        <a:xfrm>
          <a:off x="747830" y="389145"/>
          <a:ext cx="3440862" cy="3440862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familiarizare cu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OS</a:t>
          </a:r>
        </a:p>
      </dsp:txBody>
      <dsp:txXfrm>
        <a:off x="1567083" y="2621609"/>
        <a:ext cx="1843319" cy="901178"/>
      </dsp:txXfrm>
    </dsp:sp>
    <dsp:sp modelId="{AEE3F9E3-BDE4-4DF1-96B8-5804BCC2F661}">
      <dsp:nvSpPr>
        <dsp:cNvPr id="0" name=""/>
        <dsp:cNvSpPr/>
      </dsp:nvSpPr>
      <dsp:spPr>
        <a:xfrm>
          <a:off x="676965" y="266257"/>
          <a:ext cx="3440862" cy="3440862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infectie</a:t>
          </a:r>
        </a:p>
      </dsp:txBody>
      <dsp:txXfrm>
        <a:off x="1075531" y="995392"/>
        <a:ext cx="1228879" cy="1024066"/>
      </dsp:txXfrm>
    </dsp:sp>
    <dsp:sp modelId="{5B0E89D0-BB19-4AE1-B05E-8E54BFB9222D}">
      <dsp:nvSpPr>
        <dsp:cNvPr id="0" name=""/>
        <dsp:cNvSpPr/>
      </dsp:nvSpPr>
      <dsp:spPr>
        <a:xfrm>
          <a:off x="605974" y="53251"/>
          <a:ext cx="3866874" cy="386687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BC39F-29D1-4766-9857-00075BE38CE0}">
      <dsp:nvSpPr>
        <dsp:cNvPr id="0" name=""/>
        <dsp:cNvSpPr/>
      </dsp:nvSpPr>
      <dsp:spPr>
        <a:xfrm>
          <a:off x="534824" y="175921"/>
          <a:ext cx="3866874" cy="386687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890CE-231F-43AE-87A5-DD1B22E8FA2E}">
      <dsp:nvSpPr>
        <dsp:cNvPr id="0" name=""/>
        <dsp:cNvSpPr/>
      </dsp:nvSpPr>
      <dsp:spPr>
        <a:xfrm>
          <a:off x="463675" y="53251"/>
          <a:ext cx="3866874" cy="386687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6C98-FC35-46CA-A6E3-F5345057F9F0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1FA64-B339-4C6C-88A5-CC64E3C4D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5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1FA64-B339-4C6C-88A5-CC64E3C4D1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5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1FA64-B339-4C6C-88A5-CC64E3C4D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3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1FA64-B339-4C6C-88A5-CC64E3C4D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2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4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1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49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9/5/2025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95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9/5/2025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24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9/5/2025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775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9/5/2025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45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9/5/2025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0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9/5/2025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64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9/5/2025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237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9/5/2025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24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7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9/5/2025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66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9/5/2025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56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9/5/2025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39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120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637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34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149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46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495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8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23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7797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4531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18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474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7182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806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86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763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27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1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0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8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1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67061-03EE-4E2B-BC5F-2023E565848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8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9/5/2025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879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9/5/2025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2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47.png"/><Relationship Id="rId1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2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12" Type="http://schemas.openxmlformats.org/officeDocument/2006/relationships/image" Target="../media/image71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3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11" Type="http://schemas.openxmlformats.org/officeDocument/2006/relationships/image" Target="../media/image80.jpeg"/><Relationship Id="rId5" Type="http://schemas.openxmlformats.org/officeDocument/2006/relationships/image" Target="../media/image75.png"/><Relationship Id="rId10" Type="http://schemas.openxmlformats.org/officeDocument/2006/relationships/image" Target="../media/image79.jpeg"/><Relationship Id="rId4" Type="http://schemas.openxmlformats.org/officeDocument/2006/relationships/image" Target="../media/image74.jpeg"/><Relationship Id="rId9" Type="http://schemas.openxmlformats.org/officeDocument/2006/relationships/image" Target="../media/image7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84.png"/><Relationship Id="rId4" Type="http://schemas.openxmlformats.org/officeDocument/2006/relationships/image" Target="../media/image83.jpeg"/><Relationship Id="rId9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96.png"/><Relationship Id="rId18" Type="http://schemas.openxmlformats.org/officeDocument/2006/relationships/image" Target="../media/image99.png"/><Relationship Id="rId3" Type="http://schemas.openxmlformats.org/officeDocument/2006/relationships/image" Target="../media/image88.jpeg"/><Relationship Id="rId7" Type="http://schemas.openxmlformats.org/officeDocument/2006/relationships/image" Target="../media/image91.png"/><Relationship Id="rId12" Type="http://schemas.openxmlformats.org/officeDocument/2006/relationships/image" Target="../media/image95.jpeg"/><Relationship Id="rId17" Type="http://schemas.openxmlformats.org/officeDocument/2006/relationships/image" Target="../media/image98.jpeg"/><Relationship Id="rId2" Type="http://schemas.openxmlformats.org/officeDocument/2006/relationships/image" Target="../media/image87.jpeg"/><Relationship Id="rId1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11" Type="http://schemas.openxmlformats.org/officeDocument/2006/relationships/image" Target="../media/image94.jpe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19" Type="http://schemas.openxmlformats.org/officeDocument/2006/relationships/image" Target="../media/image100.jpeg"/><Relationship Id="rId4" Type="http://schemas.openxmlformats.org/officeDocument/2006/relationships/image" Target="../media/image31.png"/><Relationship Id="rId9" Type="http://schemas.openxmlformats.org/officeDocument/2006/relationships/image" Target="../media/image92.jpeg"/><Relationship Id="rId1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microsoft.com/office/2007/relationships/hdphoto" Target="../media/hdphoto18.wdp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www.youtube.com/watch?v=yYta1Y_hEJI" TargetMode="External"/><Relationship Id="rId7" Type="http://schemas.openxmlformats.org/officeDocument/2006/relationships/hyperlink" Target="https://www.youtube.com/watch?v=CZwcn4KY49k" TargetMode="External"/><Relationship Id="rId12" Type="http://schemas.openxmlformats.org/officeDocument/2006/relationships/image" Target="../media/image148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DUqWkbabgiA" TargetMode="External"/><Relationship Id="rId11" Type="http://schemas.openxmlformats.org/officeDocument/2006/relationships/image" Target="../media/image147.jpeg"/><Relationship Id="rId5" Type="http://schemas.openxmlformats.org/officeDocument/2006/relationships/hyperlink" Target="https://www.youtube.com/watch?v=yDUtJ02g-Dw" TargetMode="External"/><Relationship Id="rId10" Type="http://schemas.openxmlformats.org/officeDocument/2006/relationships/image" Target="../media/image14.jpeg"/><Relationship Id="rId4" Type="http://schemas.openxmlformats.org/officeDocument/2006/relationships/hyperlink" Target="https://www.youtube.com/watch?v=8PPUPw3ZYWw" TargetMode="External"/><Relationship Id="rId9" Type="http://schemas.microsoft.com/office/2007/relationships/hdphoto" Target="../media/hdphoto7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youtube.com/watch?v=yYta1Y_hEJI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31695" y="843949"/>
            <a:ext cx="10502593" cy="2766528"/>
          </a:xfrm>
        </p:spPr>
        <p:txBody>
          <a:bodyPr>
            <a:normAutofit fontScale="90000"/>
          </a:bodyPr>
          <a:lstStyle/>
          <a:p>
            <a:r>
              <a:rPr lang="en-US" u="sng"/>
              <a:t>C.1</a:t>
            </a:r>
            <a:r>
              <a:rPr lang="en-US"/>
              <a:t> Istoria mașinilor artificiale și evoluția securității cibernetice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Paul A. Gagniuc</a:t>
            </a:r>
          </a:p>
        </p:txBody>
      </p:sp>
      <p:sp>
        <p:nvSpPr>
          <p:cNvPr id="4" name="Rectangle 3"/>
          <p:cNvSpPr/>
          <p:nvPr/>
        </p:nvSpPr>
        <p:spPr>
          <a:xfrm rot="21419859">
            <a:off x="7300616" y="4413841"/>
            <a:ext cx="395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629D7D">
                    <a:lumMod val="20000"/>
                    <a:lumOff val="80000"/>
                  </a:srgbClr>
                </a:solidFill>
              </a:rPr>
              <a:t>Academia Tehnică Militară „Ferdinand I”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8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769" y="1825625"/>
            <a:ext cx="3714593" cy="1683549"/>
          </a:xfrm>
          <a:prstGeom prst="rect">
            <a:avLst/>
          </a:prstGeom>
        </p:spPr>
      </p:pic>
      <p:sp>
        <p:nvSpPr>
          <p:cNvPr id="11" name="Flowchart: Process 10"/>
          <p:cNvSpPr/>
          <p:nvPr/>
        </p:nvSpPr>
        <p:spPr>
          <a:xfrm>
            <a:off x="314768" y="1235676"/>
            <a:ext cx="11709372" cy="5455508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28" y="129384"/>
            <a:ext cx="10515600" cy="1325563"/>
          </a:xfrm>
        </p:spPr>
        <p:txBody>
          <a:bodyPr/>
          <a:lstStyle/>
          <a:p>
            <a:r>
              <a:rPr lang="en-US"/>
              <a:t>Calculatoare electro-mecanice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25625"/>
            <a:ext cx="6410810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769" y="3698085"/>
            <a:ext cx="3717155" cy="2478877"/>
          </a:xfrm>
          <a:prstGeom prst="rect">
            <a:avLst/>
          </a:prstGeom>
          <a:ln w="38100" cap="sq">
            <a:solidFill>
              <a:srgbClr val="000000"/>
            </a:solidFill>
            <a:prstDash val="sysDash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727668" y="1423273"/>
            <a:ext cx="4783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Calculatorul Z3 -1941; 5 ani mai târziu…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727668" y="6209983"/>
            <a:ext cx="1339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Konrad Zuse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9833" y="6209983"/>
            <a:ext cx="2270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Releu electro-mecanic</a:t>
            </a:r>
          </a:p>
        </p:txBody>
      </p:sp>
    </p:spTree>
    <p:extLst>
      <p:ext uri="{BB962C8B-B14F-4D97-AF65-F5344CB8AC3E}">
        <p14:creationId xmlns:p14="http://schemas.microsoft.com/office/powerpoint/2010/main" val="68815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22" y="173568"/>
            <a:ext cx="10515600" cy="907407"/>
          </a:xfrm>
        </p:spPr>
        <p:txBody>
          <a:bodyPr/>
          <a:lstStyle/>
          <a:p>
            <a:r>
              <a:rPr lang="en-US"/>
              <a:t>Calculatoare electronice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073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250" y="1600072"/>
            <a:ext cx="4550035" cy="4452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522" y="1600072"/>
            <a:ext cx="3587439" cy="4460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198" y="1600073"/>
            <a:ext cx="2961986" cy="4460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07848" y="1155858"/>
            <a:ext cx="357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TRADIC – 1950 (pe 800 tranzistoare)</a:t>
            </a:r>
          </a:p>
        </p:txBody>
      </p:sp>
      <p:sp>
        <p:nvSpPr>
          <p:cNvPr id="8" name="Rectangle 7"/>
          <p:cNvSpPr/>
          <p:nvPr/>
        </p:nvSpPr>
        <p:spPr>
          <a:xfrm>
            <a:off x="4997370" y="1155858"/>
            <a:ext cx="284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ENIAC – 1945 (pe 17k lampi)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7370" y="6165743"/>
            <a:ext cx="466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(Electronic Numerical Integrator and Computer)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822" y="6165743"/>
            <a:ext cx="4138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(Transistorized Airborne Digital Computer)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3879916" y="1261872"/>
            <a:ext cx="1051369" cy="188976"/>
          </a:xfrm>
          <a:prstGeom prst="lef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2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578" y="2873646"/>
            <a:ext cx="2715768" cy="1939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753" y="2529039"/>
            <a:ext cx="863901" cy="24978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296" y="2529039"/>
            <a:ext cx="3104072" cy="2567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612" y="1690688"/>
            <a:ext cx="2998226" cy="37477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86083" y="5445404"/>
            <a:ext cx="14112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Tuburi vidate</a:t>
            </a:r>
          </a:p>
          <a:p>
            <a:pPr algn="ctr"/>
            <a:r>
              <a:rPr lang="en-US"/>
              <a:t>1907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296562" y="1353064"/>
            <a:ext cx="11591654" cy="5245443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62" y="365125"/>
            <a:ext cx="10515600" cy="1325563"/>
          </a:xfrm>
        </p:spPr>
        <p:txBody>
          <a:bodyPr/>
          <a:lstStyle/>
          <a:p>
            <a:r>
              <a:rPr lang="en-US"/>
              <a:t>Calculatoare electronice (piese discrete)</a:t>
            </a:r>
          </a:p>
        </p:txBody>
      </p:sp>
      <p:sp>
        <p:nvSpPr>
          <p:cNvPr id="9" name="Rectangle 8"/>
          <p:cNvSpPr/>
          <p:nvPr/>
        </p:nvSpPr>
        <p:spPr>
          <a:xfrm>
            <a:off x="6265404" y="5438471"/>
            <a:ext cx="1151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Tranzistori</a:t>
            </a:r>
          </a:p>
          <a:p>
            <a:pPr algn="ctr"/>
            <a:r>
              <a:rPr lang="en-US"/>
              <a:t>1947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26687" y="5438471"/>
            <a:ext cx="1577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Circuit Integrat</a:t>
            </a:r>
          </a:p>
          <a:p>
            <a:pPr algn="ctr"/>
            <a:r>
              <a:rPr lang="en-US"/>
              <a:t>1963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19379" y="5438470"/>
            <a:ext cx="7641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Releul</a:t>
            </a:r>
          </a:p>
          <a:p>
            <a:pPr algn="ctr"/>
            <a:r>
              <a:rPr lang="en-US"/>
              <a:t>1835</a:t>
            </a:r>
          </a:p>
        </p:txBody>
      </p:sp>
    </p:spTree>
    <p:extLst>
      <p:ext uri="{BB962C8B-B14F-4D97-AF65-F5344CB8AC3E}">
        <p14:creationId xmlns:p14="http://schemas.microsoft.com/office/powerpoint/2010/main" val="251612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Process 14"/>
          <p:cNvSpPr/>
          <p:nvPr/>
        </p:nvSpPr>
        <p:spPr>
          <a:xfrm>
            <a:off x="265341" y="1495168"/>
            <a:ext cx="11709372" cy="5223699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16" y="335369"/>
            <a:ext cx="7651026" cy="1325563"/>
          </a:xfrm>
        </p:spPr>
        <p:txBody>
          <a:bodyPr/>
          <a:lstStyle/>
          <a:p>
            <a:r>
              <a:rPr lang="en-US"/>
              <a:t>Prima interfata grafica (GUI)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81544" cy="600583"/>
          </a:xfrm>
        </p:spPr>
        <p:txBody>
          <a:bodyPr/>
          <a:lstStyle/>
          <a:p>
            <a:r>
              <a:rPr lang="en-US"/>
              <a:t>1962 (diagrame, obiecte 3D …)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8199" y="5090317"/>
            <a:ext cx="10642997" cy="1338032"/>
            <a:chOff x="838200" y="5090317"/>
            <a:chExt cx="9580422" cy="13380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6132" y="5094002"/>
              <a:ext cx="1842490" cy="133434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5093257"/>
              <a:ext cx="1843517" cy="133509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2683" y="5093257"/>
              <a:ext cx="1843517" cy="133509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648" y="5090317"/>
              <a:ext cx="1847578" cy="133803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165" y="5090317"/>
              <a:ext cx="1847577" cy="133803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469" y="188737"/>
            <a:ext cx="2773728" cy="2008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88014"/>
            <a:ext cx="3571630" cy="2441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561" y="2488014"/>
            <a:ext cx="3369953" cy="2440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1245" y="2488014"/>
            <a:ext cx="3369952" cy="2440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116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380" y="0"/>
            <a:ext cx="3022343" cy="1863552"/>
          </a:xfrm>
          <a:prstGeom prst="rect">
            <a:avLst/>
          </a:prstGeom>
        </p:spPr>
      </p:pic>
      <p:sp>
        <p:nvSpPr>
          <p:cNvPr id="13" name="Flowchart: Process 12"/>
          <p:cNvSpPr/>
          <p:nvPr/>
        </p:nvSpPr>
        <p:spPr>
          <a:xfrm>
            <a:off x="264270" y="1820445"/>
            <a:ext cx="11709372" cy="496549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32" y="334645"/>
            <a:ext cx="3880104" cy="1325563"/>
          </a:xfrm>
        </p:spPr>
        <p:txBody>
          <a:bodyPr/>
          <a:lstStyle/>
          <a:p>
            <a:r>
              <a:rPr lang="en-US"/>
              <a:t>940 SDS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7914" y="236186"/>
            <a:ext cx="2885728" cy="1442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095" y="1966245"/>
            <a:ext cx="3574756" cy="2443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27" y="1966784"/>
            <a:ext cx="3581173" cy="2448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8086" y="1966245"/>
            <a:ext cx="3574757" cy="2443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27" y="4621752"/>
            <a:ext cx="2956200" cy="2020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4266" y="4623927"/>
            <a:ext cx="2953018" cy="2018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79020" y="12095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1968</a:t>
            </a:r>
          </a:p>
        </p:txBody>
      </p:sp>
      <p:sp>
        <p:nvSpPr>
          <p:cNvPr id="3" name="Rectangle 2"/>
          <p:cNvSpPr/>
          <p:nvPr/>
        </p:nvSpPr>
        <p:spPr>
          <a:xfrm>
            <a:off x="5729953" y="1309439"/>
            <a:ext cx="24817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Douglas Engelbart - Decembrie 9, 1968: </a:t>
            </a:r>
          </a:p>
          <a:p>
            <a:r>
              <a:rPr lang="en-US" sz="1100" i="1"/>
              <a:t>Mother of all demos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7865" y="118750"/>
            <a:ext cx="336103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/>
              <a:t>Douglas Engelbart </a:t>
            </a:r>
            <a:r>
              <a:rPr lang="en-US" sz="1400"/>
              <a:t>a inclus conceptul de hipertext, care este un element de bază al HTML și al World Wide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Augmentarea (îmbunătățirea în latină) a interacțiunii om-mașină.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91622" y="4621752"/>
            <a:ext cx="4801219" cy="2020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19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6098058" y="0"/>
            <a:ext cx="6093941" cy="685800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36" y="264033"/>
            <a:ext cx="5656312" cy="6191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411" y="41184"/>
            <a:ext cx="5679988" cy="709913"/>
          </a:xfrm>
        </p:spPr>
        <p:txBody>
          <a:bodyPr/>
          <a:lstStyle/>
          <a:p>
            <a:r>
              <a:rPr lang="en-US"/>
              <a:t>ASCII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228" y="475739"/>
            <a:ext cx="6048772" cy="5930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411" y="58279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/>
              <a:t>American Standard </a:t>
            </a:r>
          </a:p>
          <a:p>
            <a:r>
              <a:rPr lang="en-US" i="1"/>
              <a:t>Code for Information </a:t>
            </a:r>
          </a:p>
          <a:p>
            <a:r>
              <a:rPr lang="en-US" i="1"/>
              <a:t>Interchange </a:t>
            </a:r>
            <a:r>
              <a:rPr lang="en-US"/>
              <a:t>– </a:t>
            </a:r>
            <a:r>
              <a:rPr lang="en-US" sz="1600"/>
              <a:t>(128 caractere; versiunea extinsa 255 caractere)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87411" y="830211"/>
            <a:ext cx="762625" cy="821724"/>
          </a:xfrm>
          <a:prstGeom prst="wedgeRoundRectCallout">
            <a:avLst>
              <a:gd name="adj1" fmla="val 59905"/>
              <a:gd name="adj2" fmla="val 141267"/>
              <a:gd name="adj3" fmla="val 16667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dk1"/>
                </a:solidFill>
              </a:rPr>
              <a:t>Line Feed</a:t>
            </a:r>
          </a:p>
          <a:p>
            <a:pPr algn="ctr"/>
            <a:r>
              <a:rPr lang="en-US" sz="1100">
                <a:solidFill>
                  <a:schemeClr val="dk1"/>
                </a:solidFill>
              </a:rPr>
              <a:t>(LF:10)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425049" y="111811"/>
            <a:ext cx="1223318" cy="769913"/>
          </a:xfrm>
          <a:prstGeom prst="wedgeRoundRectCallout">
            <a:avLst>
              <a:gd name="adj1" fmla="val -48611"/>
              <a:gd name="adj2" fmla="val 191204"/>
              <a:gd name="adj3" fmla="val 16667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Carriage Return </a:t>
            </a:r>
            <a:r>
              <a:rPr lang="en-US" sz="1100"/>
              <a:t>(CR:13)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01383" y="45054"/>
            <a:ext cx="389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Poziția tastelor pe tastaturile moderne?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124190" y="6428397"/>
            <a:ext cx="2067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Ce reprezintă ASCII?</a:t>
            </a:r>
          </a:p>
        </p:txBody>
      </p:sp>
    </p:spTree>
    <p:extLst>
      <p:ext uri="{BB962C8B-B14F-4D97-AF65-F5344CB8AC3E}">
        <p14:creationId xmlns:p14="http://schemas.microsoft.com/office/powerpoint/2010/main" val="17312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Process 13"/>
          <p:cNvSpPr/>
          <p:nvPr/>
        </p:nvSpPr>
        <p:spPr>
          <a:xfrm>
            <a:off x="7315748" y="151765"/>
            <a:ext cx="4698313" cy="2007914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/>
          <p:cNvSpPr/>
          <p:nvPr/>
        </p:nvSpPr>
        <p:spPr>
          <a:xfrm>
            <a:off x="3647937" y="5387545"/>
            <a:ext cx="3559202" cy="1323277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12" y="92292"/>
            <a:ext cx="2880983" cy="1325563"/>
          </a:xfrm>
        </p:spPr>
        <p:txBody>
          <a:bodyPr/>
          <a:lstStyle/>
          <a:p>
            <a:r>
              <a:rPr lang="en-US"/>
              <a:t>Xerox Alto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6" y="1606831"/>
            <a:ext cx="3311911" cy="3184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858" y="151765"/>
            <a:ext cx="3572280" cy="2487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749" y="4518485"/>
            <a:ext cx="2281812" cy="21941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936" y="2746734"/>
            <a:ext cx="3566295" cy="2483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749" y="2242024"/>
            <a:ext cx="2281812" cy="21941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9172" y="2229448"/>
            <a:ext cx="2294891" cy="2206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6" y="4791457"/>
            <a:ext cx="3311911" cy="1921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9172" y="4518485"/>
            <a:ext cx="2294890" cy="21941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15112" y="96443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1973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47936" y="5337534"/>
            <a:ext cx="182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Software modern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76649" y="1746504"/>
            <a:ext cx="2927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Sursa tuturor desktop-urilor !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201336" y="145139"/>
            <a:ext cx="3324911" cy="1368564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072746" y="891828"/>
            <a:ext cx="285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Alto Operating System (AOS)</a:t>
            </a:r>
          </a:p>
        </p:txBody>
      </p:sp>
    </p:spTree>
    <p:extLst>
      <p:ext uri="{BB962C8B-B14F-4D97-AF65-F5344CB8AC3E}">
        <p14:creationId xmlns:p14="http://schemas.microsoft.com/office/powerpoint/2010/main" val="65236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Process 20"/>
          <p:cNvSpPr/>
          <p:nvPr/>
        </p:nvSpPr>
        <p:spPr>
          <a:xfrm>
            <a:off x="215915" y="1838936"/>
            <a:ext cx="7142534" cy="4893242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68" y="97536"/>
            <a:ext cx="6385560" cy="1325563"/>
          </a:xfrm>
        </p:spPr>
        <p:txBody>
          <a:bodyPr/>
          <a:lstStyle/>
          <a:p>
            <a:r>
              <a:rPr lang="en-US"/>
              <a:t>Xerox Star 8010 Computer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421" y="157357"/>
            <a:ext cx="2200790" cy="1575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421" y="3459494"/>
            <a:ext cx="2200789" cy="1629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420" y="1812113"/>
            <a:ext cx="2200789" cy="1558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420" y="5173387"/>
            <a:ext cx="2201706" cy="1558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3328" y="3455029"/>
            <a:ext cx="2173452" cy="1634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3687" y="5173498"/>
            <a:ext cx="2173094" cy="1563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3329" y="1818210"/>
            <a:ext cx="2173451" cy="1552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3328" y="157357"/>
            <a:ext cx="2173452" cy="1579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555" y="4585097"/>
            <a:ext cx="2048909" cy="191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555" y="2182083"/>
            <a:ext cx="2046606" cy="2287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36" y="4585097"/>
            <a:ext cx="2048206" cy="191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36" y="2182083"/>
            <a:ext cx="2048206" cy="2287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277368" y="9449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1981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80222" y="2416862"/>
            <a:ext cx="740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16-bit</a:t>
            </a:r>
          </a:p>
          <a:p>
            <a:r>
              <a:rPr lang="en-US"/>
              <a:t>8Mhz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05716" y="3304369"/>
            <a:ext cx="1509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Ce observam?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80222" y="2143607"/>
            <a:ext cx="1443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Xerox Star OS</a:t>
            </a:r>
          </a:p>
        </p:txBody>
      </p:sp>
    </p:spTree>
    <p:extLst>
      <p:ext uri="{BB962C8B-B14F-4D97-AF65-F5344CB8AC3E}">
        <p14:creationId xmlns:p14="http://schemas.microsoft.com/office/powerpoint/2010/main" val="125094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508" y="4705583"/>
            <a:ext cx="3189837" cy="19670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80842"/>
            <a:ext cx="1526052" cy="1907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23" y="1714808"/>
            <a:ext cx="1444055" cy="1194349"/>
          </a:xfrm>
          <a:prstGeom prst="rect">
            <a:avLst/>
          </a:prstGeom>
        </p:spPr>
      </p:pic>
      <p:sp>
        <p:nvSpPr>
          <p:cNvPr id="12" name="Flowchart: Process 11"/>
          <p:cNvSpPr/>
          <p:nvPr/>
        </p:nvSpPr>
        <p:spPr>
          <a:xfrm>
            <a:off x="150523" y="1087394"/>
            <a:ext cx="11729340" cy="5640860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65" y="0"/>
            <a:ext cx="10515600" cy="1031789"/>
          </a:xfrm>
        </p:spPr>
        <p:txBody>
          <a:bodyPr/>
          <a:lstStyle/>
          <a:p>
            <a:r>
              <a:rPr lang="en-US"/>
              <a:t>Recapitulare ! De la releu la tranzistor 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578" y="1322113"/>
            <a:ext cx="1368078" cy="1706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97" y="5204940"/>
            <a:ext cx="445613" cy="1288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578" y="4988407"/>
            <a:ext cx="2257404" cy="1504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7550" y="1324412"/>
            <a:ext cx="2488578" cy="16891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578" y="3128051"/>
            <a:ext cx="1368078" cy="17607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66260" y="6019550"/>
            <a:ext cx="824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William </a:t>
            </a:r>
          </a:p>
          <a:p>
            <a:r>
              <a:rPr lang="en-US" sz="1400">
                <a:solidFill>
                  <a:schemeClr val="bg1"/>
                </a:solidFill>
              </a:rPr>
              <a:t>Shockley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76575" y="4390311"/>
            <a:ext cx="880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Ambrose </a:t>
            </a:r>
          </a:p>
          <a:p>
            <a:r>
              <a:rPr lang="en-US" sz="1400">
                <a:solidFill>
                  <a:schemeClr val="bg1"/>
                </a:solidFill>
              </a:rPr>
              <a:t>Fleming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79783" y="2468515"/>
            <a:ext cx="686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Joseph</a:t>
            </a:r>
          </a:p>
          <a:p>
            <a:r>
              <a:rPr lang="en-US" sz="1400">
                <a:solidFill>
                  <a:schemeClr val="bg1"/>
                </a:solidFill>
              </a:rPr>
              <a:t>Henry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97980" y="1276031"/>
            <a:ext cx="346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z3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292" y="3164301"/>
            <a:ext cx="1391281" cy="172983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3122563" y="4630835"/>
            <a:ext cx="632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ENIAC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46610" y="4953056"/>
            <a:ext cx="772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940 SDS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6969211" y="1629890"/>
            <a:ext cx="4380470" cy="2785502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311651" y="2000894"/>
            <a:ext cx="3926244" cy="2629941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Releu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Lămpi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Tranzistoare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CI (Circuite Integrate)</a:t>
            </a:r>
          </a:p>
        </p:txBody>
      </p:sp>
    </p:spTree>
    <p:extLst>
      <p:ext uri="{BB962C8B-B14F-4D97-AF65-F5344CB8AC3E}">
        <p14:creationId xmlns:p14="http://schemas.microsoft.com/office/powerpoint/2010/main" val="233965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60" y="134167"/>
            <a:ext cx="11581037" cy="874586"/>
          </a:xfrm>
        </p:spPr>
        <p:txBody>
          <a:bodyPr/>
          <a:lstStyle/>
          <a:p>
            <a:r>
              <a:rPr lang="en-US"/>
              <a:t>Recapitulare ! Era semiconductorilor 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776" y="2195206"/>
            <a:ext cx="2077030" cy="1483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873" y="4542691"/>
            <a:ext cx="2434565" cy="1769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054" y="1690688"/>
            <a:ext cx="1733792" cy="2417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610" y="1690687"/>
            <a:ext cx="3040388" cy="4945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054" y="4218431"/>
            <a:ext cx="1733792" cy="2417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61" y="1632969"/>
            <a:ext cx="3402844" cy="5003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Pentagon 9"/>
          <p:cNvSpPr/>
          <p:nvPr/>
        </p:nvSpPr>
        <p:spPr>
          <a:xfrm>
            <a:off x="318959" y="1088438"/>
            <a:ext cx="3402846" cy="38516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Descoperirea efectului de tranzistor</a:t>
            </a:r>
          </a:p>
        </p:txBody>
      </p:sp>
      <p:sp>
        <p:nvSpPr>
          <p:cNvPr id="11" name="Pentagon 10"/>
          <p:cNvSpPr/>
          <p:nvPr/>
        </p:nvSpPr>
        <p:spPr>
          <a:xfrm>
            <a:off x="3721805" y="1088438"/>
            <a:ext cx="4956042" cy="38516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Compactarea in Circuite Integrate (CI)</a:t>
            </a:r>
          </a:p>
        </p:txBody>
      </p:sp>
      <p:sp>
        <p:nvSpPr>
          <p:cNvPr id="12" name="Pentagon 11"/>
          <p:cNvSpPr/>
          <p:nvPr/>
        </p:nvSpPr>
        <p:spPr>
          <a:xfrm>
            <a:off x="8677846" y="1088438"/>
            <a:ext cx="3222151" cy="38516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Primele calculatoare desktop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3855308" y="1632968"/>
            <a:ext cx="2953265" cy="5064393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8959" y="1632968"/>
            <a:ext cx="142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William Shockley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76441" y="3855601"/>
            <a:ext cx="877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Jack Kilby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933081" y="6336438"/>
            <a:ext cx="1174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Robert Noyce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09240" y="5813218"/>
            <a:ext cx="1219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foto-litografie</a:t>
            </a:r>
          </a:p>
          <a:p>
            <a:r>
              <a:rPr lang="en-US" sz="1400">
                <a:solidFill>
                  <a:schemeClr val="bg1"/>
                </a:solidFill>
              </a:rPr>
              <a:t>IC modern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867192" y="5153453"/>
            <a:ext cx="1144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Xerox Alto</a:t>
            </a:r>
          </a:p>
        </p:txBody>
      </p:sp>
    </p:spTree>
    <p:extLst>
      <p:ext uri="{BB962C8B-B14F-4D97-AF65-F5344CB8AC3E}">
        <p14:creationId xmlns:p14="http://schemas.microsoft.com/office/powerpoint/2010/main" val="307460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Principalele părți ale prezentării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26641" y="2385539"/>
            <a:ext cx="9956042" cy="3311189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C.1.1 istoria mașinilor artificiale de uz general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C.1.2 Evoluția alpicațiilor malware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C.1.3 Evoluția solutiilor de securitate</a:t>
            </a:r>
          </a:p>
          <a:p>
            <a:r>
              <a:rPr lang="it-IT" sz="2800">
                <a:solidFill>
                  <a:schemeClr val="tx1">
                    <a:lumMod val="50000"/>
                    <a:lumOff val="50000"/>
                  </a:schemeClr>
                </a:solidFill>
              </a:rPr>
              <a:t>C.1.4 Sistemele de operare și stratul de portabilitate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2039546"/>
            <a:ext cx="96424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prstClr val="black">
                    <a:lumMod val="50000"/>
                    <a:lumOff val="50000"/>
                  </a:prstClr>
                </a:solidFill>
              </a:rPr>
              <a:t>C.2 Istoria mașinilor artificiale și evoluția securității cibernetice: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775379"/>
            <a:ext cx="11769811" cy="623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898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909736" y="1150747"/>
            <a:ext cx="9755187" cy="2766528"/>
          </a:xfrm>
        </p:spPr>
        <p:txBody>
          <a:bodyPr>
            <a:normAutofit fontScale="90000"/>
          </a:bodyPr>
          <a:lstStyle/>
          <a:p>
            <a:r>
              <a:rPr lang="en-US" u="sng"/>
              <a:t>C.1.2</a:t>
            </a:r>
            <a:br>
              <a:rPr lang="en-US"/>
            </a:br>
            <a:r>
              <a:rPr lang="en-US"/>
              <a:t>Evoluția aplicațiilor malware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7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383" y="4042520"/>
            <a:ext cx="670681" cy="838351"/>
          </a:xfrm>
          <a:prstGeom prst="rect">
            <a:avLst/>
          </a:prstGeom>
        </p:spPr>
      </p:pic>
      <p:sp>
        <p:nvSpPr>
          <p:cNvPr id="90" name="Flowchart: Process 89"/>
          <p:cNvSpPr/>
          <p:nvPr/>
        </p:nvSpPr>
        <p:spPr>
          <a:xfrm>
            <a:off x="3128770" y="833885"/>
            <a:ext cx="364371" cy="5600908"/>
          </a:xfrm>
          <a:prstGeom prst="flowChartProcess">
            <a:avLst/>
          </a:prstGeom>
          <a:solidFill>
            <a:schemeClr val="accent3">
              <a:alpha val="3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Process 36"/>
          <p:cNvSpPr/>
          <p:nvPr/>
        </p:nvSpPr>
        <p:spPr>
          <a:xfrm>
            <a:off x="4555834" y="833885"/>
            <a:ext cx="761681" cy="5461659"/>
          </a:xfrm>
          <a:prstGeom prst="flowChartProcess">
            <a:avLst/>
          </a:prstGeom>
          <a:solidFill>
            <a:schemeClr val="accent3">
              <a:alpha val="3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Process 75"/>
          <p:cNvSpPr/>
          <p:nvPr/>
        </p:nvSpPr>
        <p:spPr>
          <a:xfrm>
            <a:off x="10293376" y="2741873"/>
            <a:ext cx="51531" cy="871307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431149" y="3245357"/>
            <a:ext cx="804350" cy="768841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bg1"/>
                </a:solidFill>
              </a:rPr>
              <a:t>1963</a:t>
            </a:r>
          </a:p>
          <a:p>
            <a:r>
              <a:rPr lang="en-US" sz="1400">
                <a:solidFill>
                  <a:schemeClr val="bg1"/>
                </a:solidFill>
              </a:rPr>
              <a:t>ASCII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337539" y="3601355"/>
            <a:ext cx="6562488" cy="3256645"/>
          </a:xfrm>
          <a:custGeom>
            <a:avLst/>
            <a:gdLst>
              <a:gd name="connsiteX0" fmla="*/ 0 w 3058711"/>
              <a:gd name="connsiteY0" fmla="*/ 0 h 3237565"/>
              <a:gd name="connsiteX1" fmla="*/ 3058711 w 3058711"/>
              <a:gd name="connsiteY1" fmla="*/ 0 h 3237565"/>
              <a:gd name="connsiteX2" fmla="*/ 3058711 w 3058711"/>
              <a:gd name="connsiteY2" fmla="*/ 3237565 h 3237565"/>
              <a:gd name="connsiteX3" fmla="*/ 0 w 3058711"/>
              <a:gd name="connsiteY3" fmla="*/ 3237565 h 3237565"/>
              <a:gd name="connsiteX4" fmla="*/ 0 w 3058711"/>
              <a:gd name="connsiteY4" fmla="*/ 0 h 3237565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2200656 w 5259367"/>
              <a:gd name="connsiteY4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237488 w 5259367"/>
              <a:gd name="connsiteY4" fmla="*/ 1390477 h 3249757"/>
              <a:gd name="connsiteX5" fmla="*/ 2200656 w 5259367"/>
              <a:gd name="connsiteY5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828800 w 5259367"/>
              <a:gd name="connsiteY4" fmla="*/ 1713565 h 3249757"/>
              <a:gd name="connsiteX5" fmla="*/ 2200656 w 5259367"/>
              <a:gd name="connsiteY5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828800 w 5259367"/>
              <a:gd name="connsiteY4" fmla="*/ 1713565 h 3249757"/>
              <a:gd name="connsiteX5" fmla="*/ 2200656 w 5259367"/>
              <a:gd name="connsiteY5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828800 w 5259367"/>
              <a:gd name="connsiteY4" fmla="*/ 1713565 h 3249757"/>
              <a:gd name="connsiteX5" fmla="*/ 2200656 w 5259367"/>
              <a:gd name="connsiteY5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828800 w 5259367"/>
              <a:gd name="connsiteY4" fmla="*/ 1713565 h 3249757"/>
              <a:gd name="connsiteX5" fmla="*/ 2200656 w 5259367"/>
              <a:gd name="connsiteY5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795908 w 5259367"/>
              <a:gd name="connsiteY4" fmla="*/ 1720144 h 3249757"/>
              <a:gd name="connsiteX5" fmla="*/ 2200656 w 5259367"/>
              <a:gd name="connsiteY5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795908 w 5259367"/>
              <a:gd name="connsiteY4" fmla="*/ 1720144 h 3249757"/>
              <a:gd name="connsiteX5" fmla="*/ 2200656 w 5259367"/>
              <a:gd name="connsiteY5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795908 w 5259367"/>
              <a:gd name="connsiteY4" fmla="*/ 1720144 h 3249757"/>
              <a:gd name="connsiteX5" fmla="*/ 2200656 w 5259367"/>
              <a:gd name="connsiteY5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795908 w 5259367"/>
              <a:gd name="connsiteY4" fmla="*/ 1720144 h 3249757"/>
              <a:gd name="connsiteX5" fmla="*/ 2200656 w 5259367"/>
              <a:gd name="connsiteY5" fmla="*/ 0 h 3249757"/>
              <a:gd name="connsiteX0" fmla="*/ 2200656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868271 w 5259367"/>
              <a:gd name="connsiteY4" fmla="*/ 1739880 h 3249757"/>
              <a:gd name="connsiteX5" fmla="*/ 2200656 w 5259367"/>
              <a:gd name="connsiteY5" fmla="*/ 0 h 3249757"/>
              <a:gd name="connsiteX0" fmla="*/ 2233548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1868271 w 5259367"/>
              <a:gd name="connsiteY4" fmla="*/ 1739880 h 3249757"/>
              <a:gd name="connsiteX5" fmla="*/ 2233548 w 5259367"/>
              <a:gd name="connsiteY5" fmla="*/ 0 h 3249757"/>
              <a:gd name="connsiteX0" fmla="*/ 2318780 w 5344599"/>
              <a:gd name="connsiteY0" fmla="*/ 0 h 3249757"/>
              <a:gd name="connsiteX1" fmla="*/ 5344599 w 5344599"/>
              <a:gd name="connsiteY1" fmla="*/ 0 h 3249757"/>
              <a:gd name="connsiteX2" fmla="*/ 5344599 w 5344599"/>
              <a:gd name="connsiteY2" fmla="*/ 3237565 h 3249757"/>
              <a:gd name="connsiteX3" fmla="*/ 85232 w 5344599"/>
              <a:gd name="connsiteY3" fmla="*/ 3249757 h 3249757"/>
              <a:gd name="connsiteX4" fmla="*/ 2318780 w 5344599"/>
              <a:gd name="connsiteY4" fmla="*/ 0 h 3249757"/>
              <a:gd name="connsiteX0" fmla="*/ 2233548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2233548 w 5259367"/>
              <a:gd name="connsiteY4" fmla="*/ 0 h 3249757"/>
              <a:gd name="connsiteX0" fmla="*/ 2233548 w 5259367"/>
              <a:gd name="connsiteY0" fmla="*/ 0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2233548 w 5259367"/>
              <a:gd name="connsiteY4" fmla="*/ 0 h 3249757"/>
              <a:gd name="connsiteX0" fmla="*/ 2217732 w 5259367"/>
              <a:gd name="connsiteY0" fmla="*/ 26258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2217732 w 5259367"/>
              <a:gd name="connsiteY4" fmla="*/ 26258 h 3249757"/>
              <a:gd name="connsiteX0" fmla="*/ 2207188 w 5259367"/>
              <a:gd name="connsiteY0" fmla="*/ 26258 h 3249757"/>
              <a:gd name="connsiteX1" fmla="*/ 5259367 w 5259367"/>
              <a:gd name="connsiteY1" fmla="*/ 0 h 3249757"/>
              <a:gd name="connsiteX2" fmla="*/ 5259367 w 5259367"/>
              <a:gd name="connsiteY2" fmla="*/ 3237565 h 3249757"/>
              <a:gd name="connsiteX3" fmla="*/ 0 w 5259367"/>
              <a:gd name="connsiteY3" fmla="*/ 3249757 h 3249757"/>
              <a:gd name="connsiteX4" fmla="*/ 2207188 w 5259367"/>
              <a:gd name="connsiteY4" fmla="*/ 26258 h 324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9367" h="3249757">
                <a:moveTo>
                  <a:pt x="2207188" y="26258"/>
                </a:moveTo>
                <a:lnTo>
                  <a:pt x="5259367" y="0"/>
                </a:lnTo>
                <a:lnTo>
                  <a:pt x="5259367" y="3237565"/>
                </a:lnTo>
                <a:lnTo>
                  <a:pt x="0" y="3249757"/>
                </a:lnTo>
                <a:cubicBezTo>
                  <a:pt x="1683632" y="2421325"/>
                  <a:pt x="1799847" y="1408141"/>
                  <a:pt x="2207188" y="26258"/>
                </a:cubicBezTo>
                <a:close/>
              </a:path>
            </a:pathLst>
          </a:cu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Process 61"/>
          <p:cNvSpPr/>
          <p:nvPr/>
        </p:nvSpPr>
        <p:spPr>
          <a:xfrm>
            <a:off x="9206390" y="2433382"/>
            <a:ext cx="45719" cy="1219330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Process 45"/>
          <p:cNvSpPr/>
          <p:nvPr/>
        </p:nvSpPr>
        <p:spPr>
          <a:xfrm>
            <a:off x="6307685" y="2404499"/>
            <a:ext cx="45719" cy="1219330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Process 44"/>
          <p:cNvSpPr/>
          <p:nvPr/>
        </p:nvSpPr>
        <p:spPr>
          <a:xfrm>
            <a:off x="3937463" y="2434141"/>
            <a:ext cx="45719" cy="1219330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978" y="4122904"/>
            <a:ext cx="552414" cy="394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543" y="4110761"/>
            <a:ext cx="204360" cy="5908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69940" y="481071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1907</a:t>
            </a:r>
          </a:p>
        </p:txBody>
      </p:sp>
      <p:sp>
        <p:nvSpPr>
          <p:cNvPr id="9" name="Rectangle 8"/>
          <p:cNvSpPr/>
          <p:nvPr/>
        </p:nvSpPr>
        <p:spPr>
          <a:xfrm>
            <a:off x="5691545" y="469853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1947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95" y="4083363"/>
            <a:ext cx="778054" cy="643513"/>
          </a:xfrm>
          <a:prstGeom prst="rect">
            <a:avLst/>
          </a:prstGeom>
        </p:spPr>
      </p:pic>
      <p:sp>
        <p:nvSpPr>
          <p:cNvPr id="12" name="Flowchart: Process 11"/>
          <p:cNvSpPr/>
          <p:nvPr/>
        </p:nvSpPr>
        <p:spPr>
          <a:xfrm>
            <a:off x="-7379" y="3606892"/>
            <a:ext cx="11913513" cy="63865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/>
          <p:cNvSpPr/>
          <p:nvPr/>
        </p:nvSpPr>
        <p:spPr>
          <a:xfrm>
            <a:off x="838200" y="3058964"/>
            <a:ext cx="54768" cy="583672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11855023" y="3259722"/>
            <a:ext cx="51730" cy="721424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58081" y="2853927"/>
            <a:ext cx="73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Astăzi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86514" y="4672236"/>
            <a:ext cx="102944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1835</a:t>
            </a:r>
          </a:p>
          <a:p>
            <a:r>
              <a:rPr lang="en-US" sz="800"/>
              <a:t>Codul Morse (1837) </a:t>
            </a:r>
          </a:p>
          <a:p>
            <a:r>
              <a:rPr lang="en-US" sz="800"/>
              <a:t>si telegraful (1844)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29" y="2414941"/>
            <a:ext cx="537688" cy="704055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554779" y="202907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1830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5554260" y="2414941"/>
            <a:ext cx="45719" cy="1219330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12812" y="449341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1963</a:t>
            </a:r>
          </a:p>
        </p:txBody>
      </p:sp>
      <p:sp>
        <p:nvSpPr>
          <p:cNvPr id="24" name="Flowchart: Process 23"/>
          <p:cNvSpPr/>
          <p:nvPr/>
        </p:nvSpPr>
        <p:spPr>
          <a:xfrm>
            <a:off x="4768555" y="2510779"/>
            <a:ext cx="45719" cy="1152190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16962" y="194619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1936</a:t>
            </a:r>
          </a:p>
        </p:txBody>
      </p:sp>
      <p:sp>
        <p:nvSpPr>
          <p:cNvPr id="26" name="Pentagon 25"/>
          <p:cNvSpPr/>
          <p:nvPr/>
        </p:nvSpPr>
        <p:spPr>
          <a:xfrm>
            <a:off x="0" y="5374326"/>
            <a:ext cx="4555834" cy="368631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99% din toate fenomenele fizice au fost descoperite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466" y="2434141"/>
            <a:ext cx="685136" cy="465036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770" y="2301379"/>
            <a:ext cx="602857" cy="589316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4456684" y="206838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1941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674" y="2406885"/>
            <a:ext cx="538489" cy="526920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4808" y="2213737"/>
            <a:ext cx="562182" cy="698983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/>
          <p:cNvSpPr/>
          <p:nvPr/>
        </p:nvSpPr>
        <p:spPr>
          <a:xfrm>
            <a:off x="5248279" y="184671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1945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982352" y="203516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1954</a:t>
            </a:r>
          </a:p>
        </p:txBody>
      </p:sp>
      <p:sp>
        <p:nvSpPr>
          <p:cNvPr id="38" name="Flowchart: Process 37"/>
          <p:cNvSpPr/>
          <p:nvPr/>
        </p:nvSpPr>
        <p:spPr>
          <a:xfrm>
            <a:off x="1537395" y="1623174"/>
            <a:ext cx="49599" cy="2039795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entagon 38"/>
          <p:cNvSpPr/>
          <p:nvPr/>
        </p:nvSpPr>
        <p:spPr>
          <a:xfrm>
            <a:off x="0" y="829950"/>
            <a:ext cx="1581157" cy="384066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Rev. Industriala</a:t>
            </a:r>
          </a:p>
        </p:txBody>
      </p:sp>
      <p:sp>
        <p:nvSpPr>
          <p:cNvPr id="52" name="Flowchart: Process 51"/>
          <p:cNvSpPr/>
          <p:nvPr/>
        </p:nvSpPr>
        <p:spPr>
          <a:xfrm>
            <a:off x="7279345" y="2434141"/>
            <a:ext cx="45719" cy="1219330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Process 52"/>
          <p:cNvSpPr/>
          <p:nvPr/>
        </p:nvSpPr>
        <p:spPr>
          <a:xfrm>
            <a:off x="8015246" y="2434141"/>
            <a:ext cx="45719" cy="1219330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9016" y="2471994"/>
            <a:ext cx="608562" cy="440726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7788424" y="20640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1968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966332" y="475822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1972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9641" y="2425631"/>
            <a:ext cx="708689" cy="484482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0" name="Flowchart: Process 59"/>
          <p:cNvSpPr/>
          <p:nvPr/>
        </p:nvSpPr>
        <p:spPr>
          <a:xfrm>
            <a:off x="8252053" y="3620497"/>
            <a:ext cx="45719" cy="1137240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10" y="4137977"/>
            <a:ext cx="617159" cy="593440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579" y="2350583"/>
            <a:ext cx="1119548" cy="801257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4" name="Rectangle 63"/>
          <p:cNvSpPr/>
          <p:nvPr/>
        </p:nvSpPr>
        <p:spPr>
          <a:xfrm>
            <a:off x="8929355" y="19989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1981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056526" y="5255748"/>
            <a:ext cx="2037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Apariția treptată a aplicațiilor malware din 1971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235822" y="127428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1840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872789" y="209578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1963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339" y="2596037"/>
            <a:ext cx="679782" cy="561559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Rectangle 76"/>
          <p:cNvSpPr/>
          <p:nvPr/>
        </p:nvSpPr>
        <p:spPr>
          <a:xfrm>
            <a:off x="10009318" y="225135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1987</a:t>
            </a:r>
          </a:p>
        </p:txBody>
      </p:sp>
      <p:sp>
        <p:nvSpPr>
          <p:cNvPr id="78" name="Pentagon 77"/>
          <p:cNvSpPr/>
          <p:nvPr/>
        </p:nvSpPr>
        <p:spPr>
          <a:xfrm>
            <a:off x="1581157" y="830681"/>
            <a:ext cx="3332921" cy="38516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Calculatoare mecanice si elecro-mecanice</a:t>
            </a:r>
          </a:p>
        </p:txBody>
      </p:sp>
      <p:sp>
        <p:nvSpPr>
          <p:cNvPr id="79" name="Pentagon 78"/>
          <p:cNvSpPr/>
          <p:nvPr/>
        </p:nvSpPr>
        <p:spPr>
          <a:xfrm>
            <a:off x="4910532" y="835135"/>
            <a:ext cx="6944490" cy="35926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Calculatoare electronice</a:t>
            </a:r>
          </a:p>
        </p:txBody>
      </p:sp>
      <p:sp>
        <p:nvSpPr>
          <p:cNvPr id="80" name="Flowchart: Extract 79"/>
          <p:cNvSpPr/>
          <p:nvPr/>
        </p:nvSpPr>
        <p:spPr>
          <a:xfrm>
            <a:off x="2701712" y="3645130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Extract 80"/>
          <p:cNvSpPr/>
          <p:nvPr/>
        </p:nvSpPr>
        <p:spPr>
          <a:xfrm>
            <a:off x="1117338" y="3635402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Extract 81"/>
          <p:cNvSpPr/>
          <p:nvPr/>
        </p:nvSpPr>
        <p:spPr>
          <a:xfrm>
            <a:off x="5894207" y="3629778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Extract 82"/>
          <p:cNvSpPr/>
          <p:nvPr/>
        </p:nvSpPr>
        <p:spPr>
          <a:xfrm>
            <a:off x="7334754" y="3642636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entagon 83"/>
          <p:cNvSpPr/>
          <p:nvPr/>
        </p:nvSpPr>
        <p:spPr>
          <a:xfrm>
            <a:off x="4910532" y="558070"/>
            <a:ext cx="6944491" cy="275816"/>
          </a:xfrm>
          <a:prstGeom prst="homePlate">
            <a:avLst/>
          </a:prstGeom>
          <a:gradFill>
            <a:gsLst>
              <a:gs pos="0">
                <a:schemeClr val="bg2">
                  <a:lumMod val="90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(1953) Mainframes (calculator central de mare putere)</a:t>
            </a:r>
          </a:p>
        </p:txBody>
      </p:sp>
      <p:sp>
        <p:nvSpPr>
          <p:cNvPr id="85" name="Pentagon 84"/>
          <p:cNvSpPr/>
          <p:nvPr/>
        </p:nvSpPr>
        <p:spPr>
          <a:xfrm>
            <a:off x="7788424" y="275324"/>
            <a:ext cx="4066599" cy="275816"/>
          </a:xfrm>
          <a:prstGeom prst="homePlate">
            <a:avLst/>
          </a:prstGeom>
          <a:gradFill>
            <a:gsLst>
              <a:gs pos="0">
                <a:schemeClr val="bg2">
                  <a:lumMod val="90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Calculatoare personale (PC)</a:t>
            </a:r>
          </a:p>
        </p:txBody>
      </p:sp>
      <p:sp>
        <p:nvSpPr>
          <p:cNvPr id="86" name="Pentagon 85"/>
          <p:cNvSpPr/>
          <p:nvPr/>
        </p:nvSpPr>
        <p:spPr>
          <a:xfrm>
            <a:off x="11005691" y="325"/>
            <a:ext cx="849331" cy="275816"/>
          </a:xfrm>
          <a:prstGeom prst="homePlate">
            <a:avLst/>
          </a:prstGeom>
          <a:gradFill>
            <a:gsLst>
              <a:gs pos="0">
                <a:schemeClr val="bg2">
                  <a:lumMod val="90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Phone</a:t>
            </a:r>
          </a:p>
        </p:txBody>
      </p:sp>
      <p:sp>
        <p:nvSpPr>
          <p:cNvPr id="88" name="Title 1"/>
          <p:cNvSpPr>
            <a:spLocks noGrp="1"/>
          </p:cNvSpPr>
          <p:nvPr>
            <p:ph type="title"/>
          </p:nvPr>
        </p:nvSpPr>
        <p:spPr>
          <a:xfrm>
            <a:off x="79761" y="77427"/>
            <a:ext cx="7741061" cy="571302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  <a:t>Cand apar primele aplicatii malware?</a:t>
            </a:r>
          </a:p>
        </p:txBody>
      </p:sp>
      <p:sp>
        <p:nvSpPr>
          <p:cNvPr id="89" name="Flowchart: Process 88"/>
          <p:cNvSpPr/>
          <p:nvPr/>
        </p:nvSpPr>
        <p:spPr>
          <a:xfrm>
            <a:off x="11855023" y="325"/>
            <a:ext cx="45719" cy="2850834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949874" y="5960299"/>
            <a:ext cx="761662" cy="47449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WWI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555834" y="5960299"/>
            <a:ext cx="761662" cy="47449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WWII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840721" y="642559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(1914-1918)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460412" y="6426111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(1939-1944)</a:t>
            </a:r>
          </a:p>
        </p:txBody>
      </p:sp>
      <p:sp>
        <p:nvSpPr>
          <p:cNvPr id="93" name="Rectangle 92"/>
          <p:cNvSpPr/>
          <p:nvPr/>
        </p:nvSpPr>
        <p:spPr>
          <a:xfrm rot="18734599">
            <a:off x="3981630" y="1503312"/>
            <a:ext cx="8931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/>
              <a:t>Konrad Zuse</a:t>
            </a:r>
          </a:p>
          <a:p>
            <a:pPr algn="ctr"/>
            <a:r>
              <a:rPr lang="en-US" sz="1100"/>
              <a:t>z1</a:t>
            </a:r>
          </a:p>
        </p:txBody>
      </p:sp>
      <p:sp>
        <p:nvSpPr>
          <p:cNvPr id="94" name="Rectangle 93"/>
          <p:cNvSpPr/>
          <p:nvPr/>
        </p:nvSpPr>
        <p:spPr>
          <a:xfrm rot="18734599">
            <a:off x="4739002" y="1584146"/>
            <a:ext cx="8931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/>
              <a:t>Konrad Zuse</a:t>
            </a:r>
          </a:p>
          <a:p>
            <a:pPr algn="ctr"/>
            <a:r>
              <a:rPr lang="en-US" sz="1100"/>
              <a:t>z3</a:t>
            </a:r>
          </a:p>
        </p:txBody>
      </p:sp>
      <p:sp>
        <p:nvSpPr>
          <p:cNvPr id="95" name="Rectangle 94"/>
          <p:cNvSpPr/>
          <p:nvPr/>
        </p:nvSpPr>
        <p:spPr>
          <a:xfrm rot="18734599">
            <a:off x="5673024" y="160514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ENIAC</a:t>
            </a:r>
          </a:p>
        </p:txBody>
      </p:sp>
      <p:sp>
        <p:nvSpPr>
          <p:cNvPr id="96" name="Rectangle 95"/>
          <p:cNvSpPr/>
          <p:nvPr/>
        </p:nvSpPr>
        <p:spPr>
          <a:xfrm rot="18734599">
            <a:off x="6359743" y="1764094"/>
            <a:ext cx="6094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TRADIC</a:t>
            </a:r>
          </a:p>
        </p:txBody>
      </p:sp>
      <p:sp>
        <p:nvSpPr>
          <p:cNvPr id="97" name="Rectangle 96"/>
          <p:cNvSpPr/>
          <p:nvPr/>
        </p:nvSpPr>
        <p:spPr>
          <a:xfrm rot="18734599">
            <a:off x="7220421" y="1784004"/>
            <a:ext cx="8034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Primul GUI</a:t>
            </a:r>
          </a:p>
        </p:txBody>
      </p:sp>
      <p:sp>
        <p:nvSpPr>
          <p:cNvPr id="98" name="Rectangle 97"/>
          <p:cNvSpPr/>
          <p:nvPr/>
        </p:nvSpPr>
        <p:spPr>
          <a:xfrm rot="18734599">
            <a:off x="8106443" y="1522687"/>
            <a:ext cx="12186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Douglas Engelbart</a:t>
            </a:r>
          </a:p>
          <a:p>
            <a:r>
              <a:rPr lang="en-US" sz="1100"/>
              <a:t>940 SDS</a:t>
            </a:r>
          </a:p>
        </p:txBody>
      </p:sp>
      <p:sp>
        <p:nvSpPr>
          <p:cNvPr id="99" name="Rectangle 98"/>
          <p:cNvSpPr/>
          <p:nvPr/>
        </p:nvSpPr>
        <p:spPr>
          <a:xfrm rot="18734599">
            <a:off x="8361031" y="487180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Xerox Alto</a:t>
            </a:r>
          </a:p>
        </p:txBody>
      </p:sp>
      <p:sp>
        <p:nvSpPr>
          <p:cNvPr id="100" name="Rectangle 99"/>
          <p:cNvSpPr/>
          <p:nvPr/>
        </p:nvSpPr>
        <p:spPr>
          <a:xfrm rot="18734599">
            <a:off x="10365370" y="1868956"/>
            <a:ext cx="9717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First Antivirus</a:t>
            </a:r>
          </a:p>
        </p:txBody>
      </p:sp>
      <p:sp>
        <p:nvSpPr>
          <p:cNvPr id="101" name="Rectangle 100"/>
          <p:cNvSpPr/>
          <p:nvPr/>
        </p:nvSpPr>
        <p:spPr>
          <a:xfrm rot="18734599">
            <a:off x="9290374" y="169401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Xerox Star </a:t>
            </a:r>
          </a:p>
        </p:txBody>
      </p:sp>
      <p:sp>
        <p:nvSpPr>
          <p:cNvPr id="87" name="Rectangle 86"/>
          <p:cNvSpPr/>
          <p:nvPr/>
        </p:nvSpPr>
        <p:spPr>
          <a:xfrm rot="18734599">
            <a:off x="535502" y="1746135"/>
            <a:ext cx="6799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/>
              <a:t>Babbage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161" y="2491676"/>
            <a:ext cx="995914" cy="6632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2" name="Flowchart: Extract 101"/>
          <p:cNvSpPr/>
          <p:nvPr/>
        </p:nvSpPr>
        <p:spPr>
          <a:xfrm flipV="1">
            <a:off x="2076488" y="3223259"/>
            <a:ext cx="195687" cy="406519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826849" y="215563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1873</a:t>
            </a:r>
          </a:p>
        </p:txBody>
      </p:sp>
      <p:sp>
        <p:nvSpPr>
          <p:cNvPr id="4" name="Rectangle 3"/>
          <p:cNvSpPr/>
          <p:nvPr/>
        </p:nvSpPr>
        <p:spPr>
          <a:xfrm>
            <a:off x="6085615" y="400795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/>
              <a:t>American Standard </a:t>
            </a:r>
          </a:p>
          <a:p>
            <a:r>
              <a:rPr lang="en-US" sz="800"/>
              <a:t>Code for Information </a:t>
            </a:r>
          </a:p>
          <a:p>
            <a:r>
              <a:rPr lang="en-US" sz="800"/>
              <a:t>Interchange – 128 chr</a:t>
            </a:r>
          </a:p>
        </p:txBody>
      </p:sp>
    </p:spTree>
    <p:extLst>
      <p:ext uri="{BB962C8B-B14F-4D97-AF65-F5344CB8AC3E}">
        <p14:creationId xmlns:p14="http://schemas.microsoft.com/office/powerpoint/2010/main" val="188187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08" y="5951690"/>
            <a:ext cx="8336701" cy="82229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>
                    <a:lumMod val="50000"/>
                    <a:lumOff val="50000"/>
                  </a:schemeClr>
                </a:solidFill>
              </a:rPr>
              <a:t>Explorarea evoluției malware-ului (I)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5907418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Flowchart: Process 23"/>
          <p:cNvSpPr/>
          <p:nvPr/>
        </p:nvSpPr>
        <p:spPr>
          <a:xfrm>
            <a:off x="3596893" y="1590409"/>
            <a:ext cx="45719" cy="121933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3468" y="19910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1972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1146981" y="1664671"/>
            <a:ext cx="45719" cy="113724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85" y="568438"/>
            <a:ext cx="1339524" cy="1288043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7925" y="568438"/>
            <a:ext cx="1723653" cy="1233613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3316240" y="2051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1981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0" y="2771434"/>
            <a:ext cx="12192000" cy="54049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ff-page Connector 30"/>
          <p:cNvSpPr/>
          <p:nvPr/>
        </p:nvSpPr>
        <p:spPr>
          <a:xfrm>
            <a:off x="4747015" y="1530285"/>
            <a:ext cx="854822" cy="78941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Vienna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1987</a:t>
            </a:r>
          </a:p>
        </p:txBody>
      </p:sp>
      <p:sp>
        <p:nvSpPr>
          <p:cNvPr id="34" name="Flowchart: Off-page Connector 33"/>
          <p:cNvSpPr/>
          <p:nvPr/>
        </p:nvSpPr>
        <p:spPr>
          <a:xfrm flipV="1">
            <a:off x="449709" y="3300102"/>
            <a:ext cx="854822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10389" y="3424180"/>
            <a:ext cx="933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1971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Creeper</a:t>
            </a:r>
          </a:p>
        </p:txBody>
      </p:sp>
      <p:sp>
        <p:nvSpPr>
          <p:cNvPr id="38" name="Flowchart: Off-page Connector 37"/>
          <p:cNvSpPr/>
          <p:nvPr/>
        </p:nvSpPr>
        <p:spPr>
          <a:xfrm flipV="1">
            <a:off x="3235755" y="3276552"/>
            <a:ext cx="1083104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Off-page Connector 38"/>
          <p:cNvSpPr/>
          <p:nvPr/>
        </p:nvSpPr>
        <p:spPr>
          <a:xfrm flipV="1">
            <a:off x="4414150" y="3297103"/>
            <a:ext cx="854822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ff-page Connector 39"/>
          <p:cNvSpPr/>
          <p:nvPr/>
        </p:nvSpPr>
        <p:spPr>
          <a:xfrm flipV="1">
            <a:off x="6391795" y="3297102"/>
            <a:ext cx="854822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214433" y="3373914"/>
            <a:ext cx="1122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1982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Elk Cloner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503987" y="3380911"/>
            <a:ext cx="6704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1986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Brain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403821" y="3418908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1988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Morris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15119" y="4148489"/>
            <a:ext cx="10567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Worm;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TENEX OS;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ARPANET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331415" y="4117031"/>
            <a:ext cx="98212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Worm;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UNIX;</a:t>
            </a:r>
          </a:p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(resident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RAM)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72082" y="4065239"/>
            <a:ext cx="1210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Boot Virus;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Apple II OS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327275" y="4084415"/>
            <a:ext cx="1107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Resident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Boot Virus;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MS-DOS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295824" y="4111543"/>
            <a:ext cx="1107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Boot Virus;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MS-DOS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036767" y="3213896"/>
            <a:ext cx="36641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Viermele Creeper: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Când se autocopia într-un sistem nou, viermele iși ștergea fișierul din vechiul sistem de operare. După infectare, afișa mesajul „Sunt Creeper, prinde-mă dacă poți!”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918234" y="1006324"/>
            <a:ext cx="23555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Virusul Elk Cloner: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 poem era afisat la fiecare 50 de infectari.</a:t>
            </a:r>
          </a:p>
        </p:txBody>
      </p:sp>
      <p:sp>
        <p:nvSpPr>
          <p:cNvPr id="61" name="Flowchart: Off-page Connector 60"/>
          <p:cNvSpPr/>
          <p:nvPr/>
        </p:nvSpPr>
        <p:spPr>
          <a:xfrm flipV="1">
            <a:off x="5384899" y="3289600"/>
            <a:ext cx="854822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371249" y="3403669"/>
            <a:ext cx="846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1987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Stoned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635803" y="133989"/>
            <a:ext cx="100219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File Virus;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MS-DOS;</a:t>
            </a:r>
          </a:p>
        </p:txBody>
      </p:sp>
      <p:sp>
        <p:nvSpPr>
          <p:cNvPr id="65" name="Flowchart: Off-page Connector 64"/>
          <p:cNvSpPr/>
          <p:nvPr/>
        </p:nvSpPr>
        <p:spPr>
          <a:xfrm>
            <a:off x="4734243" y="688416"/>
            <a:ext cx="867594" cy="78941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Cascade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1987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601837" y="1411990"/>
            <a:ext cx="10772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.com 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(non-resident)</a:t>
            </a:r>
          </a:p>
          <a:p>
            <a:endParaRPr lang="en-US" sz="1600"/>
          </a:p>
        </p:txBody>
      </p:sp>
      <p:sp>
        <p:nvSpPr>
          <p:cNvPr id="67" name="Rectangle 66"/>
          <p:cNvSpPr/>
          <p:nvPr/>
        </p:nvSpPr>
        <p:spPr>
          <a:xfrm>
            <a:off x="5649497" y="577064"/>
            <a:ext cx="788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.exe 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(resident)</a:t>
            </a:r>
          </a:p>
        </p:txBody>
      </p:sp>
      <p:sp>
        <p:nvSpPr>
          <p:cNvPr id="68" name="Flowchart: Off-page Connector 67"/>
          <p:cNvSpPr/>
          <p:nvPr/>
        </p:nvSpPr>
        <p:spPr>
          <a:xfrm flipV="1">
            <a:off x="1565958" y="3307954"/>
            <a:ext cx="1083104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671463" y="3410469"/>
            <a:ext cx="840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1975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Animal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470842" y="4157985"/>
            <a:ext cx="1297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Trojan;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UNIVAC 1100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OS</a:t>
            </a:r>
          </a:p>
        </p:txBody>
      </p:sp>
      <p:sp>
        <p:nvSpPr>
          <p:cNvPr id="74" name="Flowchart: Off-page Connector 73"/>
          <p:cNvSpPr/>
          <p:nvPr/>
        </p:nvSpPr>
        <p:spPr>
          <a:xfrm>
            <a:off x="6706240" y="1537866"/>
            <a:ext cx="854822" cy="78941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WANK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1989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585180" y="684644"/>
            <a:ext cx="11231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Backdoor;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VAX/VMS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OS;</a:t>
            </a:r>
          </a:p>
        </p:txBody>
      </p:sp>
      <p:sp>
        <p:nvSpPr>
          <p:cNvPr id="78" name="Flowchart: Extract 77"/>
          <p:cNvSpPr/>
          <p:nvPr/>
        </p:nvSpPr>
        <p:spPr>
          <a:xfrm>
            <a:off x="771340" y="2791412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Extract 78"/>
          <p:cNvSpPr/>
          <p:nvPr/>
        </p:nvSpPr>
        <p:spPr>
          <a:xfrm>
            <a:off x="2009666" y="2795333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Extract 79"/>
          <p:cNvSpPr/>
          <p:nvPr/>
        </p:nvSpPr>
        <p:spPr>
          <a:xfrm>
            <a:off x="3676790" y="2800143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Extract 80"/>
          <p:cNvSpPr/>
          <p:nvPr/>
        </p:nvSpPr>
        <p:spPr>
          <a:xfrm>
            <a:off x="4734785" y="2800143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Extract 81"/>
          <p:cNvSpPr/>
          <p:nvPr/>
        </p:nvSpPr>
        <p:spPr>
          <a:xfrm>
            <a:off x="6723283" y="2805749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Extract 82"/>
          <p:cNvSpPr/>
          <p:nvPr/>
        </p:nvSpPr>
        <p:spPr>
          <a:xfrm flipV="1">
            <a:off x="7048368" y="2415492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Extract 83"/>
          <p:cNvSpPr/>
          <p:nvPr/>
        </p:nvSpPr>
        <p:spPr>
          <a:xfrm flipV="1">
            <a:off x="5076771" y="2410386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Process 84"/>
          <p:cNvSpPr/>
          <p:nvPr/>
        </p:nvSpPr>
        <p:spPr>
          <a:xfrm>
            <a:off x="150509" y="3246069"/>
            <a:ext cx="2756332" cy="2108486"/>
          </a:xfrm>
          <a:prstGeom prst="flowChartProcess">
            <a:avLst/>
          </a:prstGeom>
          <a:noFill/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94282" y="4953082"/>
            <a:ext cx="124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Mainframe</a:t>
            </a:r>
          </a:p>
        </p:txBody>
      </p:sp>
      <p:sp>
        <p:nvSpPr>
          <p:cNvPr id="87" name="Pentagon 86"/>
          <p:cNvSpPr/>
          <p:nvPr/>
        </p:nvSpPr>
        <p:spPr>
          <a:xfrm>
            <a:off x="0" y="5652087"/>
            <a:ext cx="12192000" cy="256190"/>
          </a:xfrm>
          <a:prstGeom prst="homePlat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  <a:alpha val="2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Mainframes (calculator central de mare putere)</a:t>
            </a:r>
          </a:p>
        </p:txBody>
      </p:sp>
      <p:sp>
        <p:nvSpPr>
          <p:cNvPr id="88" name="Pentagon 87"/>
          <p:cNvSpPr/>
          <p:nvPr/>
        </p:nvSpPr>
        <p:spPr>
          <a:xfrm>
            <a:off x="1" y="5378127"/>
            <a:ext cx="12192000" cy="275816"/>
          </a:xfrm>
          <a:prstGeom prst="homePlate">
            <a:avLst/>
          </a:prstGeom>
          <a:gradFill flip="none" rotWithShape="1">
            <a:gsLst>
              <a:gs pos="0">
                <a:schemeClr val="bg2">
                  <a:lumMod val="90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Calculatoare personale (PC)</a:t>
            </a:r>
          </a:p>
        </p:txBody>
      </p:sp>
      <p:sp>
        <p:nvSpPr>
          <p:cNvPr id="89" name="Flowchart: Process 88"/>
          <p:cNvSpPr/>
          <p:nvPr/>
        </p:nvSpPr>
        <p:spPr>
          <a:xfrm>
            <a:off x="7872667" y="3115101"/>
            <a:ext cx="4002212" cy="1960429"/>
          </a:xfrm>
          <a:prstGeom prst="flowChartProcess">
            <a:avLst/>
          </a:prstGeom>
          <a:noFill/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Process 89"/>
          <p:cNvSpPr/>
          <p:nvPr/>
        </p:nvSpPr>
        <p:spPr>
          <a:xfrm>
            <a:off x="8753793" y="758251"/>
            <a:ext cx="2487995" cy="1390977"/>
          </a:xfrm>
          <a:prstGeom prst="flowChartProcess">
            <a:avLst/>
          </a:prstGeom>
          <a:noFill/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 rot="18734599">
            <a:off x="1176936" y="2168718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Xerox Alto</a:t>
            </a:r>
          </a:p>
        </p:txBody>
      </p:sp>
      <p:sp>
        <p:nvSpPr>
          <p:cNvPr id="92" name="Rectangle 91"/>
          <p:cNvSpPr/>
          <p:nvPr/>
        </p:nvSpPr>
        <p:spPr>
          <a:xfrm rot="18734599">
            <a:off x="3687224" y="2122315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Xerox Star </a:t>
            </a:r>
          </a:p>
        </p:txBody>
      </p:sp>
      <p:sp>
        <p:nvSpPr>
          <p:cNvPr id="4" name="Down Ribbon 3"/>
          <p:cNvSpPr/>
          <p:nvPr/>
        </p:nvSpPr>
        <p:spPr>
          <a:xfrm>
            <a:off x="8760999" y="6146400"/>
            <a:ext cx="2670048" cy="471312"/>
          </a:xfrm>
          <a:prstGeom prst="ribb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1970 - 1990</a:t>
            </a:r>
          </a:p>
        </p:txBody>
      </p:sp>
      <p:sp>
        <p:nvSpPr>
          <p:cNvPr id="55" name="Flowchart: Extract 54"/>
          <p:cNvSpPr/>
          <p:nvPr/>
        </p:nvSpPr>
        <p:spPr>
          <a:xfrm>
            <a:off x="5711764" y="2804890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1"/>
            <a:ext cx="12192000" cy="5907418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Flowchart: Off-page Connector 6"/>
          <p:cNvSpPr/>
          <p:nvPr/>
        </p:nvSpPr>
        <p:spPr>
          <a:xfrm>
            <a:off x="4077304" y="1531046"/>
            <a:ext cx="854822" cy="78941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CIH</a:t>
            </a:r>
          </a:p>
          <a:p>
            <a:pPr algn="ctr"/>
            <a:r>
              <a:rPr lang="en-US"/>
              <a:t>1998</a:t>
            </a:r>
          </a:p>
        </p:txBody>
      </p:sp>
      <p:sp>
        <p:nvSpPr>
          <p:cNvPr id="8" name="Flowchart: Off-page Connector 7"/>
          <p:cNvSpPr/>
          <p:nvPr/>
        </p:nvSpPr>
        <p:spPr>
          <a:xfrm flipV="1">
            <a:off x="2711873" y="3323412"/>
            <a:ext cx="942786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91959" y="3423626"/>
            <a:ext cx="962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1995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Concept</a:t>
            </a:r>
          </a:p>
        </p:txBody>
      </p:sp>
      <p:sp>
        <p:nvSpPr>
          <p:cNvPr id="10" name="Flowchart: Off-page Connector 9"/>
          <p:cNvSpPr/>
          <p:nvPr/>
        </p:nvSpPr>
        <p:spPr>
          <a:xfrm>
            <a:off x="1176754" y="693516"/>
            <a:ext cx="1114893" cy="78941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Off-page Connector 10"/>
          <p:cNvSpPr/>
          <p:nvPr/>
        </p:nvSpPr>
        <p:spPr>
          <a:xfrm>
            <a:off x="1176753" y="1563526"/>
            <a:ext cx="1114894" cy="78941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54177" y="1613697"/>
            <a:ext cx="11722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Michelangelo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1991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01709" y="744901"/>
            <a:ext cx="851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Tequila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1991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21276" y="-22573"/>
            <a:ext cx="1225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Virus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Multipartit;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MS-DOS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8671" y="4110727"/>
            <a:ext cx="13948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Macro Virus;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Mac/Win OS;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.doc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01826" y="202665"/>
            <a:ext cx="12057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BIOS Virus;</a:t>
            </a:r>
          </a:p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Inactivare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Antivirus;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.com;.exe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0" y="2785467"/>
            <a:ext cx="12192000" cy="62824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Off-page Connector 18"/>
          <p:cNvSpPr/>
          <p:nvPr/>
        </p:nvSpPr>
        <p:spPr>
          <a:xfrm flipV="1">
            <a:off x="638840" y="3270699"/>
            <a:ext cx="1232353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8840" y="3370962"/>
            <a:ext cx="1252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1990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Chameleon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7968" y="4097572"/>
            <a:ext cx="18540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Polimorphic Virus;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MS-DOS;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.exe;.com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8680" y="5934502"/>
            <a:ext cx="8336701" cy="82229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Explorarea evoluției malware-ului (II)</a:t>
            </a:r>
          </a:p>
        </p:txBody>
      </p:sp>
      <p:sp>
        <p:nvSpPr>
          <p:cNvPr id="24" name="Pentagon 23"/>
          <p:cNvSpPr/>
          <p:nvPr/>
        </p:nvSpPr>
        <p:spPr>
          <a:xfrm>
            <a:off x="0" y="5652087"/>
            <a:ext cx="12192000" cy="256190"/>
          </a:xfrm>
          <a:prstGeom prst="homePlat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  <a:alpha val="2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Mainframes (calculator central de mare putere)</a:t>
            </a:r>
          </a:p>
        </p:txBody>
      </p:sp>
      <p:sp>
        <p:nvSpPr>
          <p:cNvPr id="25" name="Pentagon 24"/>
          <p:cNvSpPr/>
          <p:nvPr/>
        </p:nvSpPr>
        <p:spPr>
          <a:xfrm>
            <a:off x="1" y="5378127"/>
            <a:ext cx="12192000" cy="275816"/>
          </a:xfrm>
          <a:prstGeom prst="homePlate">
            <a:avLst/>
          </a:prstGeom>
          <a:gradFill flip="none" rotWithShape="1">
            <a:gsLst>
              <a:gs pos="0">
                <a:schemeClr val="bg2">
                  <a:lumMod val="90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Calculatoare personale (PC)</a:t>
            </a:r>
          </a:p>
        </p:txBody>
      </p:sp>
      <p:sp>
        <p:nvSpPr>
          <p:cNvPr id="30" name="Flowchart: Off-page Connector 29"/>
          <p:cNvSpPr/>
          <p:nvPr/>
        </p:nvSpPr>
        <p:spPr>
          <a:xfrm flipV="1">
            <a:off x="4591141" y="3315912"/>
            <a:ext cx="854822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571955" y="3418325"/>
            <a:ext cx="893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1999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Melissa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02372" y="4136094"/>
            <a:ext cx="12922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Macro Virus;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Win OS;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.doc</a:t>
            </a:r>
          </a:p>
        </p:txBody>
      </p:sp>
      <p:sp>
        <p:nvSpPr>
          <p:cNvPr id="35" name="Flowchart: Off-page Connector 34"/>
          <p:cNvSpPr/>
          <p:nvPr/>
        </p:nvSpPr>
        <p:spPr>
          <a:xfrm>
            <a:off x="5029501" y="1531046"/>
            <a:ext cx="1017203" cy="78941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 LOVE YOU</a:t>
            </a:r>
          </a:p>
          <a:p>
            <a:pPr algn="ctr"/>
            <a:r>
              <a:rPr lang="en-US"/>
              <a:t>2000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29502" y="714729"/>
            <a:ext cx="10172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Worm;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.vbs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49101" y="1637658"/>
            <a:ext cx="1032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Boot Virus;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MS-DOS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80458" y="3122251"/>
            <a:ext cx="48584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Virusul Michelangelo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: bombă cu ceas pe 6 martie în fiecare an, care facea MS-DOS inoperabil.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Virusul CIH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 fost primul virus care a afectat BIOS-ul și a fost primul care a dezactivat o soluție antivirus (Norton AV; suprascrierea fișierelor)</a:t>
            </a:r>
          </a:p>
        </p:txBody>
      </p:sp>
      <p:sp>
        <p:nvSpPr>
          <p:cNvPr id="39" name="Flowchart: Extract 38"/>
          <p:cNvSpPr/>
          <p:nvPr/>
        </p:nvSpPr>
        <p:spPr>
          <a:xfrm>
            <a:off x="1154810" y="2807946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Extract 39"/>
          <p:cNvSpPr/>
          <p:nvPr/>
        </p:nvSpPr>
        <p:spPr>
          <a:xfrm>
            <a:off x="3086068" y="2811958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Extract 40"/>
          <p:cNvSpPr/>
          <p:nvPr/>
        </p:nvSpPr>
        <p:spPr>
          <a:xfrm>
            <a:off x="4920707" y="2805697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Extract 41"/>
          <p:cNvSpPr/>
          <p:nvPr/>
        </p:nvSpPr>
        <p:spPr>
          <a:xfrm flipV="1">
            <a:off x="1629784" y="2436885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Extract 42"/>
          <p:cNvSpPr/>
          <p:nvPr/>
        </p:nvSpPr>
        <p:spPr>
          <a:xfrm flipV="1">
            <a:off x="4410946" y="2435605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Extract 43"/>
          <p:cNvSpPr/>
          <p:nvPr/>
        </p:nvSpPr>
        <p:spPr>
          <a:xfrm flipV="1">
            <a:off x="5443473" y="2435604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Off-page Connector 44"/>
          <p:cNvSpPr/>
          <p:nvPr/>
        </p:nvSpPr>
        <p:spPr>
          <a:xfrm>
            <a:off x="201980" y="1399394"/>
            <a:ext cx="854822" cy="944181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Dark Avenger</a:t>
            </a:r>
          </a:p>
          <a:p>
            <a:pPr algn="ctr"/>
            <a:r>
              <a:rPr lang="en-US"/>
              <a:t>1989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7157" y="164231"/>
            <a:ext cx="105791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*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Semi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Polimorphic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Virus;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MS-DOS;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MBR;.exe</a:t>
            </a:r>
          </a:p>
        </p:txBody>
      </p:sp>
      <p:sp>
        <p:nvSpPr>
          <p:cNvPr id="47" name="Flowchart: Extract 46"/>
          <p:cNvSpPr/>
          <p:nvPr/>
        </p:nvSpPr>
        <p:spPr>
          <a:xfrm flipV="1">
            <a:off x="535622" y="2432412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408532" y="895641"/>
            <a:ext cx="40171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Virus Tequila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: multipartit care infectează sectoarele de boot și fișierele, metode care participau la persistență.</a:t>
            </a:r>
          </a:p>
        </p:txBody>
      </p:sp>
      <p:sp>
        <p:nvSpPr>
          <p:cNvPr id="49" name="Flowchart: Process 48"/>
          <p:cNvSpPr/>
          <p:nvPr/>
        </p:nvSpPr>
        <p:spPr>
          <a:xfrm>
            <a:off x="7231200" y="714729"/>
            <a:ext cx="4248951" cy="1304196"/>
          </a:xfrm>
          <a:prstGeom prst="flowChartProcess">
            <a:avLst/>
          </a:prstGeom>
          <a:noFill/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/>
          <p:cNvSpPr/>
          <p:nvPr/>
        </p:nvSpPr>
        <p:spPr>
          <a:xfrm>
            <a:off x="6735781" y="2953710"/>
            <a:ext cx="5078267" cy="2175405"/>
          </a:xfrm>
          <a:prstGeom prst="flowChartProcess">
            <a:avLst/>
          </a:prstGeom>
          <a:noFill/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Ribbon 50"/>
          <p:cNvSpPr/>
          <p:nvPr/>
        </p:nvSpPr>
        <p:spPr>
          <a:xfrm>
            <a:off x="8760999" y="6146400"/>
            <a:ext cx="2670048" cy="471312"/>
          </a:xfrm>
          <a:prstGeom prst="ribb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1990 - 2000</a:t>
            </a:r>
          </a:p>
        </p:txBody>
      </p:sp>
    </p:spTree>
    <p:extLst>
      <p:ext uri="{BB962C8B-B14F-4D97-AF65-F5344CB8AC3E}">
        <p14:creationId xmlns:p14="http://schemas.microsoft.com/office/powerpoint/2010/main" val="331910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1"/>
            <a:ext cx="12192000" cy="5907418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Flowchart: Off-page Connector 6"/>
          <p:cNvSpPr/>
          <p:nvPr/>
        </p:nvSpPr>
        <p:spPr>
          <a:xfrm>
            <a:off x="3556002" y="1531046"/>
            <a:ext cx="1036414" cy="78941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Conficker</a:t>
            </a:r>
          </a:p>
          <a:p>
            <a:pPr algn="ctr"/>
            <a:r>
              <a:rPr lang="en-US"/>
              <a:t>2008</a:t>
            </a:r>
          </a:p>
        </p:txBody>
      </p:sp>
      <p:sp>
        <p:nvSpPr>
          <p:cNvPr id="8" name="Flowchart: Off-page Connector 7"/>
          <p:cNvSpPr/>
          <p:nvPr/>
        </p:nvSpPr>
        <p:spPr>
          <a:xfrm flipV="1">
            <a:off x="1600600" y="3255709"/>
            <a:ext cx="854822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8588" y="3423626"/>
            <a:ext cx="93884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2004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Mydoom</a:t>
            </a:r>
          </a:p>
        </p:txBody>
      </p:sp>
      <p:sp>
        <p:nvSpPr>
          <p:cNvPr id="11" name="Flowchart: Off-page Connector 10"/>
          <p:cNvSpPr/>
          <p:nvPr/>
        </p:nvSpPr>
        <p:spPr>
          <a:xfrm>
            <a:off x="1258775" y="1294530"/>
            <a:ext cx="809929" cy="1025926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Blaster</a:t>
            </a:r>
          </a:p>
          <a:p>
            <a:pPr algn="ctr"/>
            <a:r>
              <a:rPr lang="en-US"/>
              <a:t>2003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30914" y="572325"/>
            <a:ext cx="1124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Worm;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(resident RAM)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682" y="4110727"/>
            <a:ext cx="130619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Virus/Worm;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email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.exe;.zip;.scr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41007" y="700049"/>
            <a:ext cx="1053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Worm;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(fis. bin)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0" y="2785467"/>
            <a:ext cx="12192000" cy="56133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Off-page Connector 18"/>
          <p:cNvSpPr/>
          <p:nvPr/>
        </p:nvSpPr>
        <p:spPr>
          <a:xfrm flipV="1">
            <a:off x="293420" y="3239174"/>
            <a:ext cx="854823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5843" y="3365405"/>
            <a:ext cx="803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2001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Nimda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64" y="4110727"/>
            <a:ext cx="140878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Virus/Worm;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email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.eml;.exe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8680" y="5934502"/>
            <a:ext cx="8336701" cy="82229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Explorarea evoluției malware-ului (III)</a:t>
            </a:r>
          </a:p>
        </p:txBody>
      </p:sp>
      <p:sp>
        <p:nvSpPr>
          <p:cNvPr id="24" name="Pentagon 23"/>
          <p:cNvSpPr/>
          <p:nvPr/>
        </p:nvSpPr>
        <p:spPr>
          <a:xfrm>
            <a:off x="0" y="5652087"/>
            <a:ext cx="12192000" cy="256190"/>
          </a:xfrm>
          <a:prstGeom prst="homePlat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  <a:alpha val="2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Mainframes (calculator central de mare putere)</a:t>
            </a:r>
          </a:p>
        </p:txBody>
      </p:sp>
      <p:sp>
        <p:nvSpPr>
          <p:cNvPr id="25" name="Pentagon 24"/>
          <p:cNvSpPr/>
          <p:nvPr/>
        </p:nvSpPr>
        <p:spPr>
          <a:xfrm>
            <a:off x="1" y="5378127"/>
            <a:ext cx="12192000" cy="275816"/>
          </a:xfrm>
          <a:prstGeom prst="homePlate">
            <a:avLst/>
          </a:prstGeom>
          <a:gradFill flip="none" rotWithShape="1">
            <a:gsLst>
              <a:gs pos="0">
                <a:schemeClr val="bg2">
                  <a:lumMod val="90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Calculatoare personale (PC)</a:t>
            </a:r>
          </a:p>
        </p:txBody>
      </p:sp>
      <p:sp>
        <p:nvSpPr>
          <p:cNvPr id="30" name="Flowchart: Off-page Connector 29"/>
          <p:cNvSpPr/>
          <p:nvPr/>
        </p:nvSpPr>
        <p:spPr>
          <a:xfrm flipV="1">
            <a:off x="4682581" y="3315912"/>
            <a:ext cx="854822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59195" y="3418325"/>
            <a:ext cx="901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2010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Stuxnet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13358" y="4136094"/>
            <a:ext cx="853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Worm;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Win OS;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.doc</a:t>
            </a:r>
          </a:p>
        </p:txBody>
      </p:sp>
      <p:sp>
        <p:nvSpPr>
          <p:cNvPr id="35" name="Flowchart: Off-page Connector 34"/>
          <p:cNvSpPr/>
          <p:nvPr/>
        </p:nvSpPr>
        <p:spPr>
          <a:xfrm>
            <a:off x="4727296" y="1524452"/>
            <a:ext cx="773891" cy="78941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Zbot</a:t>
            </a:r>
          </a:p>
          <a:p>
            <a:pPr algn="ctr"/>
            <a:r>
              <a:rPr lang="en-US"/>
              <a:t>2010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96686" y="714729"/>
            <a:ext cx="10172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Trojan;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.*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153963" y="3124017"/>
            <a:ext cx="38537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Nimda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a fost unul dintre primele virusuri care a combinat caracteristicile unui virus cu cele ale unui vierme.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Copiile lui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Conficker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erau simple fișiere executabile care nu necesitau extensii specifice pentru a fi funcționale.</a:t>
            </a:r>
          </a:p>
        </p:txBody>
      </p:sp>
      <p:sp>
        <p:nvSpPr>
          <p:cNvPr id="39" name="Flowchart: Extract 38"/>
          <p:cNvSpPr/>
          <p:nvPr/>
        </p:nvSpPr>
        <p:spPr>
          <a:xfrm>
            <a:off x="627062" y="2798904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Extract 39"/>
          <p:cNvSpPr/>
          <p:nvPr/>
        </p:nvSpPr>
        <p:spPr>
          <a:xfrm>
            <a:off x="1940771" y="2811958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Extract 40"/>
          <p:cNvSpPr/>
          <p:nvPr/>
        </p:nvSpPr>
        <p:spPr>
          <a:xfrm>
            <a:off x="5012147" y="2805697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Extract 41"/>
          <p:cNvSpPr/>
          <p:nvPr/>
        </p:nvSpPr>
        <p:spPr>
          <a:xfrm flipV="1">
            <a:off x="1563347" y="2436885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Extract 42"/>
          <p:cNvSpPr/>
          <p:nvPr/>
        </p:nvSpPr>
        <p:spPr>
          <a:xfrm flipV="1">
            <a:off x="3979141" y="2435605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Extract 43"/>
          <p:cNvSpPr/>
          <p:nvPr/>
        </p:nvSpPr>
        <p:spPr>
          <a:xfrm flipV="1">
            <a:off x="5010657" y="2435604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Off-page Connector 44"/>
          <p:cNvSpPr/>
          <p:nvPr/>
        </p:nvSpPr>
        <p:spPr>
          <a:xfrm>
            <a:off x="293420" y="1294530"/>
            <a:ext cx="854822" cy="1049046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Code Red</a:t>
            </a:r>
          </a:p>
          <a:p>
            <a:pPr algn="ctr"/>
            <a:r>
              <a:rPr lang="en-US"/>
              <a:t>2001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2432" y="572325"/>
            <a:ext cx="11285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Worm;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(resident RAM)</a:t>
            </a:r>
          </a:p>
        </p:txBody>
      </p:sp>
      <p:sp>
        <p:nvSpPr>
          <p:cNvPr id="47" name="Flowchart: Extract 46"/>
          <p:cNvSpPr/>
          <p:nvPr/>
        </p:nvSpPr>
        <p:spPr>
          <a:xfrm flipV="1">
            <a:off x="627062" y="2432412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59062" y="857035"/>
            <a:ext cx="40171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Code Red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era un vierme (worm) care nu avea o componentă de fișier fizic pe disc și era rezident în memorie.</a:t>
            </a:r>
          </a:p>
        </p:txBody>
      </p:sp>
      <p:sp>
        <p:nvSpPr>
          <p:cNvPr id="49" name="Flowchart: Process 48"/>
          <p:cNvSpPr/>
          <p:nvPr/>
        </p:nvSpPr>
        <p:spPr>
          <a:xfrm>
            <a:off x="6881730" y="676123"/>
            <a:ext cx="4248951" cy="1304196"/>
          </a:xfrm>
          <a:prstGeom prst="flowChartProcess">
            <a:avLst/>
          </a:prstGeom>
          <a:noFill/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/>
          <p:cNvSpPr/>
          <p:nvPr/>
        </p:nvSpPr>
        <p:spPr>
          <a:xfrm>
            <a:off x="6929663" y="3020106"/>
            <a:ext cx="4242816" cy="2201788"/>
          </a:xfrm>
          <a:prstGeom prst="flowChartProcess">
            <a:avLst/>
          </a:prstGeom>
          <a:noFill/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Ribbon 36"/>
          <p:cNvSpPr/>
          <p:nvPr/>
        </p:nvSpPr>
        <p:spPr>
          <a:xfrm>
            <a:off x="8760999" y="6146400"/>
            <a:ext cx="2670048" cy="471312"/>
          </a:xfrm>
          <a:prstGeom prst="ribb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2000 - 2010</a:t>
            </a:r>
          </a:p>
        </p:txBody>
      </p:sp>
    </p:spTree>
    <p:extLst>
      <p:ext uri="{BB962C8B-B14F-4D97-AF65-F5344CB8AC3E}">
        <p14:creationId xmlns:p14="http://schemas.microsoft.com/office/powerpoint/2010/main" val="2287419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1"/>
            <a:ext cx="12192000" cy="5907418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Flowchart: Off-page Connector 6"/>
          <p:cNvSpPr/>
          <p:nvPr/>
        </p:nvSpPr>
        <p:spPr>
          <a:xfrm>
            <a:off x="4001009" y="1172419"/>
            <a:ext cx="1036414" cy="1148038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Wanna</a:t>
            </a:r>
          </a:p>
          <a:p>
            <a:pPr algn="ctr"/>
            <a:r>
              <a:rPr lang="en-US" sz="1600"/>
              <a:t>Cry</a:t>
            </a:r>
          </a:p>
          <a:p>
            <a:pPr algn="ctr"/>
            <a:r>
              <a:rPr lang="en-US"/>
              <a:t>2017</a:t>
            </a:r>
          </a:p>
        </p:txBody>
      </p:sp>
      <p:sp>
        <p:nvSpPr>
          <p:cNvPr id="8" name="Flowchart: Off-page Connector 7"/>
          <p:cNvSpPr/>
          <p:nvPr/>
        </p:nvSpPr>
        <p:spPr>
          <a:xfrm flipV="1">
            <a:off x="2174400" y="3275025"/>
            <a:ext cx="854822" cy="103861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37867" y="3436504"/>
            <a:ext cx="72789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2013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Cripto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Locker</a:t>
            </a:r>
          </a:p>
        </p:txBody>
      </p:sp>
      <p:sp>
        <p:nvSpPr>
          <p:cNvPr id="11" name="Flowchart: Off-page Connector 10"/>
          <p:cNvSpPr/>
          <p:nvPr/>
        </p:nvSpPr>
        <p:spPr>
          <a:xfrm>
            <a:off x="1246583" y="1294530"/>
            <a:ext cx="809929" cy="1025926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Red October</a:t>
            </a:r>
          </a:p>
          <a:p>
            <a:pPr algn="ctr"/>
            <a:r>
              <a:rPr lang="en-US"/>
              <a:t>2012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29871" y="358497"/>
            <a:ext cx="1149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Spyware;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.doc;.xls;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.xlsx;.pdf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25291" y="4346721"/>
            <a:ext cx="12210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Ransomware;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.exe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79223" y="157051"/>
            <a:ext cx="1388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Ransomware and Worm;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.WCRY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0" y="2785467"/>
            <a:ext cx="11729318" cy="62073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Off-page Connector 18"/>
          <p:cNvSpPr/>
          <p:nvPr/>
        </p:nvSpPr>
        <p:spPr>
          <a:xfrm flipV="1">
            <a:off x="1221383" y="3277808"/>
            <a:ext cx="854823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58652" y="3404039"/>
            <a:ext cx="753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2012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Flame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42435" y="4110727"/>
            <a:ext cx="98616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Spyware;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Worm;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polymorph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8680" y="5934502"/>
            <a:ext cx="8336701" cy="82229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Explorarea evoluției malware-ului (VI)</a:t>
            </a:r>
          </a:p>
        </p:txBody>
      </p:sp>
      <p:sp>
        <p:nvSpPr>
          <p:cNvPr id="24" name="Pentagon 23"/>
          <p:cNvSpPr/>
          <p:nvPr/>
        </p:nvSpPr>
        <p:spPr>
          <a:xfrm>
            <a:off x="0" y="5652087"/>
            <a:ext cx="12192000" cy="256190"/>
          </a:xfrm>
          <a:prstGeom prst="homePlat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  <a:alpha val="2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Mainframes (calculator central de mare putere)</a:t>
            </a:r>
          </a:p>
        </p:txBody>
      </p:sp>
      <p:sp>
        <p:nvSpPr>
          <p:cNvPr id="25" name="Pentagon 24"/>
          <p:cNvSpPr/>
          <p:nvPr/>
        </p:nvSpPr>
        <p:spPr>
          <a:xfrm>
            <a:off x="1" y="5378127"/>
            <a:ext cx="12192000" cy="275816"/>
          </a:xfrm>
          <a:prstGeom prst="homePlate">
            <a:avLst/>
          </a:prstGeom>
          <a:gradFill flip="none" rotWithShape="1">
            <a:gsLst>
              <a:gs pos="0">
                <a:schemeClr val="bg2">
                  <a:lumMod val="90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Calculatoare personale (PC)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11729318" y="2447777"/>
            <a:ext cx="51730" cy="721424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388223" y="3137559"/>
            <a:ext cx="73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Astăzi</a:t>
            </a:r>
          </a:p>
        </p:txBody>
      </p:sp>
      <p:sp>
        <p:nvSpPr>
          <p:cNvPr id="30" name="Flowchart: Off-page Connector 29"/>
          <p:cNvSpPr/>
          <p:nvPr/>
        </p:nvSpPr>
        <p:spPr>
          <a:xfrm flipV="1">
            <a:off x="5127588" y="3315912"/>
            <a:ext cx="854822" cy="793957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228627" y="3418325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2020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REvil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74405" y="4136094"/>
            <a:ext cx="12210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Ransomware;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.REvil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84051" y="3738586"/>
            <a:ext cx="32178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Perioada 2010 – 2020 este pavata cu malware de spionaj si santaj.</a:t>
            </a:r>
          </a:p>
        </p:txBody>
      </p:sp>
      <p:sp>
        <p:nvSpPr>
          <p:cNvPr id="39" name="Flowchart: Extract 38"/>
          <p:cNvSpPr/>
          <p:nvPr/>
        </p:nvSpPr>
        <p:spPr>
          <a:xfrm>
            <a:off x="1555025" y="2798904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Extract 39"/>
          <p:cNvSpPr/>
          <p:nvPr/>
        </p:nvSpPr>
        <p:spPr>
          <a:xfrm>
            <a:off x="2514571" y="2811958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Extract 40"/>
          <p:cNvSpPr/>
          <p:nvPr/>
        </p:nvSpPr>
        <p:spPr>
          <a:xfrm>
            <a:off x="5457154" y="2805697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Extract 41"/>
          <p:cNvSpPr/>
          <p:nvPr/>
        </p:nvSpPr>
        <p:spPr>
          <a:xfrm flipV="1">
            <a:off x="1551155" y="2436885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Extract 42"/>
          <p:cNvSpPr/>
          <p:nvPr/>
        </p:nvSpPr>
        <p:spPr>
          <a:xfrm flipV="1">
            <a:off x="4424148" y="2435605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Extract 43"/>
          <p:cNvSpPr/>
          <p:nvPr/>
        </p:nvSpPr>
        <p:spPr>
          <a:xfrm flipV="1">
            <a:off x="6463387" y="2435604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Off-page Connector 44"/>
          <p:cNvSpPr/>
          <p:nvPr/>
        </p:nvSpPr>
        <p:spPr>
          <a:xfrm>
            <a:off x="281228" y="1294530"/>
            <a:ext cx="854822" cy="1049046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Duqu</a:t>
            </a:r>
          </a:p>
          <a:p>
            <a:pPr algn="ctr"/>
            <a:r>
              <a:rPr lang="en-US" sz="1600"/>
              <a:t>2011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59256" y="572325"/>
            <a:ext cx="91493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Worm; 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Windows;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.dll;.exe</a:t>
            </a:r>
          </a:p>
        </p:txBody>
      </p:sp>
      <p:sp>
        <p:nvSpPr>
          <p:cNvPr id="47" name="Flowchart: Extract 46"/>
          <p:cNvSpPr/>
          <p:nvPr/>
        </p:nvSpPr>
        <p:spPr>
          <a:xfrm flipV="1">
            <a:off x="614870" y="2432412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517259" y="420863"/>
            <a:ext cx="4003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Flame: a fost cel mai avansat malware obsevat in salvaticie.</a:t>
            </a:r>
          </a:p>
        </p:txBody>
      </p:sp>
      <p:sp>
        <p:nvSpPr>
          <p:cNvPr id="49" name="Flowchart: Process 48"/>
          <p:cNvSpPr/>
          <p:nvPr/>
        </p:nvSpPr>
        <p:spPr>
          <a:xfrm>
            <a:off x="7326055" y="239951"/>
            <a:ext cx="4248951" cy="1026372"/>
          </a:xfrm>
          <a:prstGeom prst="flowChartProcess">
            <a:avLst/>
          </a:prstGeom>
          <a:noFill/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/>
          <p:cNvSpPr/>
          <p:nvPr/>
        </p:nvSpPr>
        <p:spPr>
          <a:xfrm>
            <a:off x="7612820" y="3583247"/>
            <a:ext cx="3523086" cy="1198818"/>
          </a:xfrm>
          <a:prstGeom prst="flowChartProcess">
            <a:avLst/>
          </a:prstGeom>
          <a:noFill/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Ribbon 36"/>
          <p:cNvSpPr/>
          <p:nvPr/>
        </p:nvSpPr>
        <p:spPr>
          <a:xfrm>
            <a:off x="8760999" y="6146400"/>
            <a:ext cx="2670048" cy="471312"/>
          </a:xfrm>
          <a:prstGeom prst="ribb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2010 - 2020</a:t>
            </a:r>
          </a:p>
        </p:txBody>
      </p:sp>
      <p:sp>
        <p:nvSpPr>
          <p:cNvPr id="51" name="Pentagon 50"/>
          <p:cNvSpPr/>
          <p:nvPr/>
        </p:nvSpPr>
        <p:spPr>
          <a:xfrm>
            <a:off x="6463387" y="1747542"/>
            <a:ext cx="5728613" cy="688555"/>
          </a:xfrm>
          <a:prstGeom prst="homePlat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  <a:alpha val="2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Rectangle 51"/>
          <p:cNvSpPr/>
          <p:nvPr/>
        </p:nvSpPr>
        <p:spPr>
          <a:xfrm>
            <a:off x="6561230" y="1755703"/>
            <a:ext cx="14021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Ransomware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31448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/>
          <p:cNvSpPr/>
          <p:nvPr/>
        </p:nvSpPr>
        <p:spPr>
          <a:xfrm>
            <a:off x="178844" y="1186249"/>
            <a:ext cx="3682642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9" y="773442"/>
            <a:ext cx="8008942" cy="59565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6887" y="138507"/>
            <a:ext cx="6237625" cy="652907"/>
          </a:xfrm>
        </p:spPr>
        <p:txBody>
          <a:bodyPr>
            <a:normAutofit fontScale="90000"/>
          </a:bodyPr>
          <a:lstStyle/>
          <a:p>
            <a:r>
              <a:rPr lang="en-US"/>
              <a:t>Tipuri de malware/Decada</a:t>
            </a:r>
          </a:p>
        </p:txBody>
      </p:sp>
      <p:sp>
        <p:nvSpPr>
          <p:cNvPr id="6" name="Rectangle 5"/>
          <p:cNvSpPr/>
          <p:nvPr/>
        </p:nvSpPr>
        <p:spPr>
          <a:xfrm>
            <a:off x="246888" y="649420"/>
            <a:ext cx="248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Distributia aproximativa:</a:t>
            </a:r>
          </a:p>
        </p:txBody>
      </p:sp>
      <p:sp>
        <p:nvSpPr>
          <p:cNvPr id="7" name="Rectangle 6"/>
          <p:cNvSpPr/>
          <p:nvPr/>
        </p:nvSpPr>
        <p:spPr>
          <a:xfrm>
            <a:off x="508714" y="1451568"/>
            <a:ext cx="317936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u="sng"/>
              <a:t>Anii 1970</a:t>
            </a:r>
          </a:p>
          <a:p>
            <a:endParaRPr lang="en-US" sz="1600"/>
          </a:p>
          <a:p>
            <a:r>
              <a:rPr lang="en-US" sz="1600"/>
              <a:t>Virus: 80% </a:t>
            </a:r>
          </a:p>
          <a:p>
            <a:r>
              <a:rPr lang="en-US" sz="1600"/>
              <a:t>(Discuții mai mult teoretice </a:t>
            </a:r>
          </a:p>
          <a:p>
            <a:r>
              <a:rPr lang="en-US" sz="1600"/>
              <a:t>și dezvoltări timpurii)</a:t>
            </a:r>
          </a:p>
          <a:p>
            <a:endParaRPr lang="en-US" sz="1600"/>
          </a:p>
          <a:p>
            <a:r>
              <a:rPr lang="en-US" sz="1600"/>
              <a:t>Worm: 20% </a:t>
            </a:r>
          </a:p>
          <a:p>
            <a:r>
              <a:rPr lang="en-US" sz="1600"/>
              <a:t>(Apariția primelor viermi, </a:t>
            </a:r>
          </a:p>
          <a:p>
            <a:r>
              <a:rPr lang="en-US" sz="1600"/>
              <a:t>cum ar fi </a:t>
            </a:r>
            <a:r>
              <a:rPr lang="en-US" sz="1600" i="1"/>
              <a:t>Creeper</a:t>
            </a:r>
            <a:r>
              <a:rPr lang="en-US" sz="1600"/>
              <a:t>)</a:t>
            </a:r>
          </a:p>
          <a:p>
            <a:endParaRPr lang="en-US" sz="1600"/>
          </a:p>
          <a:p>
            <a:r>
              <a:rPr lang="en-US" sz="1600"/>
              <a:t>Trojan: 0% </a:t>
            </a:r>
          </a:p>
          <a:p>
            <a:r>
              <a:rPr lang="en-US" sz="1600"/>
              <a:t>(Nu a fost semnificativ </a:t>
            </a:r>
          </a:p>
          <a:p>
            <a:r>
              <a:rPr lang="en-US" sz="1600"/>
              <a:t>recunoscut în acea perioadă)</a:t>
            </a:r>
          </a:p>
          <a:p>
            <a:endParaRPr lang="en-US" sz="1600"/>
          </a:p>
          <a:p>
            <a:r>
              <a:rPr lang="en-US" sz="1600"/>
              <a:t>Backdoor: 0% </a:t>
            </a:r>
          </a:p>
          <a:p>
            <a:r>
              <a:rPr lang="en-US" sz="1600"/>
              <a:t>(Instanțe limitate)</a:t>
            </a:r>
          </a:p>
          <a:p>
            <a:endParaRPr lang="en-US" sz="1600"/>
          </a:p>
          <a:p>
            <a:r>
              <a:rPr lang="en-US" sz="1600"/>
              <a:t>Ransomware: 0% </a:t>
            </a:r>
          </a:p>
          <a:p>
            <a:r>
              <a:rPr lang="en-US" sz="1600"/>
              <a:t>(Nu a fost încă dezvoltat)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9535" y="944880"/>
            <a:ext cx="765349" cy="5352288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2900" y="1403796"/>
            <a:ext cx="82786" cy="5183145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2900" y="1403797"/>
            <a:ext cx="3365180" cy="4572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7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/>
          <p:cNvSpPr/>
          <p:nvPr/>
        </p:nvSpPr>
        <p:spPr>
          <a:xfrm>
            <a:off x="178844" y="1186249"/>
            <a:ext cx="3682642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9" y="773442"/>
            <a:ext cx="8008942" cy="59565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6888" y="138507"/>
            <a:ext cx="5568696" cy="652907"/>
          </a:xfrm>
        </p:spPr>
        <p:txBody>
          <a:bodyPr>
            <a:normAutofit fontScale="90000"/>
          </a:bodyPr>
          <a:lstStyle/>
          <a:p>
            <a:r>
              <a:rPr lang="en-US"/>
              <a:t>Tipuri de malware/Decada</a:t>
            </a:r>
          </a:p>
        </p:txBody>
      </p:sp>
      <p:sp>
        <p:nvSpPr>
          <p:cNvPr id="6" name="Rectangle 5"/>
          <p:cNvSpPr/>
          <p:nvPr/>
        </p:nvSpPr>
        <p:spPr>
          <a:xfrm>
            <a:off x="246888" y="649420"/>
            <a:ext cx="248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Distributia aproximativa:</a:t>
            </a:r>
          </a:p>
        </p:txBody>
      </p:sp>
      <p:sp>
        <p:nvSpPr>
          <p:cNvPr id="7" name="Rectangle 6"/>
          <p:cNvSpPr/>
          <p:nvPr/>
        </p:nvSpPr>
        <p:spPr>
          <a:xfrm>
            <a:off x="508714" y="1451568"/>
            <a:ext cx="317936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u="sng"/>
              <a:t>Anii 1980</a:t>
            </a:r>
          </a:p>
          <a:p>
            <a:endParaRPr lang="en-US" sz="1600"/>
          </a:p>
          <a:p>
            <a:r>
              <a:rPr lang="en-US" sz="1600"/>
              <a:t>Virus: 70% </a:t>
            </a:r>
          </a:p>
          <a:p>
            <a:r>
              <a:rPr lang="en-US" sz="1600"/>
              <a:t>(Creșterea virusilor de PC)</a:t>
            </a:r>
          </a:p>
          <a:p>
            <a:endParaRPr lang="en-US" sz="1600"/>
          </a:p>
          <a:p>
            <a:r>
              <a:rPr lang="en-US" sz="1600"/>
              <a:t>Worm: 20% </a:t>
            </a:r>
          </a:p>
          <a:p>
            <a:r>
              <a:rPr lang="en-US" sz="1600"/>
              <a:t>(Instanțe notabile </a:t>
            </a:r>
          </a:p>
          <a:p>
            <a:r>
              <a:rPr lang="en-US" sz="1600"/>
              <a:t>precum </a:t>
            </a:r>
            <a:r>
              <a:rPr lang="en-US" sz="1600" i="1"/>
              <a:t>Morris Worm</a:t>
            </a:r>
            <a:r>
              <a:rPr lang="en-US" sz="1600"/>
              <a:t>)</a:t>
            </a:r>
          </a:p>
          <a:p>
            <a:endParaRPr lang="en-US" sz="1600"/>
          </a:p>
          <a:p>
            <a:r>
              <a:rPr lang="en-US" sz="1600"/>
              <a:t>Trojan: 5% </a:t>
            </a:r>
          </a:p>
          <a:p>
            <a:r>
              <a:rPr lang="en-US" sz="1600"/>
              <a:t>(În stadiu incipient, </a:t>
            </a:r>
          </a:p>
          <a:p>
            <a:r>
              <a:rPr lang="en-US" sz="1600"/>
              <a:t>dar nu proeminent)</a:t>
            </a:r>
          </a:p>
          <a:p>
            <a:endParaRPr lang="en-US" sz="1600"/>
          </a:p>
          <a:p>
            <a:r>
              <a:rPr lang="en-US" sz="1600"/>
              <a:t>Backdoor: 5% </a:t>
            </a:r>
          </a:p>
          <a:p>
            <a:r>
              <a:rPr lang="en-US" sz="1600"/>
              <a:t>(Începuturile dezvoltării)</a:t>
            </a:r>
          </a:p>
          <a:p>
            <a:endParaRPr lang="en-US" sz="1600"/>
          </a:p>
          <a:p>
            <a:r>
              <a:rPr lang="en-US" sz="1600"/>
              <a:t>Ransomware: 0% </a:t>
            </a:r>
          </a:p>
          <a:p>
            <a:r>
              <a:rPr lang="en-US" sz="1600"/>
              <a:t>(Nu a reprezentat încă </a:t>
            </a:r>
          </a:p>
          <a:p>
            <a:r>
              <a:rPr lang="en-US" sz="1600"/>
              <a:t>o amenințare semnificativă)</a:t>
            </a:r>
          </a:p>
          <a:p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5422942" y="944880"/>
            <a:ext cx="765349" cy="5352288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2900" y="1403796"/>
            <a:ext cx="82786" cy="5183145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2900" y="1403797"/>
            <a:ext cx="3365180" cy="4572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7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9" y="773442"/>
            <a:ext cx="8008942" cy="59565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6888" y="138507"/>
            <a:ext cx="5568696" cy="652907"/>
          </a:xfrm>
        </p:spPr>
        <p:txBody>
          <a:bodyPr>
            <a:normAutofit fontScale="90000"/>
          </a:bodyPr>
          <a:lstStyle/>
          <a:p>
            <a:r>
              <a:rPr lang="en-US"/>
              <a:t>Tipuri de malware/Decada</a:t>
            </a:r>
          </a:p>
        </p:txBody>
      </p:sp>
      <p:sp>
        <p:nvSpPr>
          <p:cNvPr id="6" name="Rectangle 5"/>
          <p:cNvSpPr/>
          <p:nvPr/>
        </p:nvSpPr>
        <p:spPr>
          <a:xfrm>
            <a:off x="246888" y="649420"/>
            <a:ext cx="248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Distributia aproximativa:</a:t>
            </a:r>
          </a:p>
        </p:txBody>
      </p:sp>
      <p:sp>
        <p:nvSpPr>
          <p:cNvPr id="7" name="Rectangle 6"/>
          <p:cNvSpPr/>
          <p:nvPr/>
        </p:nvSpPr>
        <p:spPr>
          <a:xfrm>
            <a:off x="508714" y="1451568"/>
            <a:ext cx="31793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u="sng"/>
              <a:t>Anii 1990</a:t>
            </a:r>
          </a:p>
          <a:p>
            <a:endParaRPr lang="en-US" sz="1600"/>
          </a:p>
          <a:p>
            <a:r>
              <a:rPr lang="en-US" sz="1600"/>
              <a:t>Virus: 50% </a:t>
            </a:r>
          </a:p>
          <a:p>
            <a:r>
              <a:rPr lang="en-US" sz="1600"/>
              <a:t>(Proliferare larg răspândită)</a:t>
            </a:r>
          </a:p>
          <a:p>
            <a:endParaRPr lang="en-US" sz="1600"/>
          </a:p>
          <a:p>
            <a:r>
              <a:rPr lang="en-US" sz="1600"/>
              <a:t>Worm: 30% </a:t>
            </a:r>
          </a:p>
          <a:p>
            <a:r>
              <a:rPr lang="en-US" sz="1600"/>
              <a:t>(Activitate crescută, </a:t>
            </a:r>
          </a:p>
          <a:p>
            <a:r>
              <a:rPr lang="en-US" sz="1600"/>
              <a:t>în special spre sfârșitul anilor '90)</a:t>
            </a:r>
          </a:p>
          <a:p>
            <a:endParaRPr lang="en-US" sz="1600"/>
          </a:p>
          <a:p>
            <a:r>
              <a:rPr lang="en-US" sz="1600"/>
              <a:t>Trojan: 10% </a:t>
            </a:r>
          </a:p>
          <a:p>
            <a:r>
              <a:rPr lang="en-US" sz="1600"/>
              <a:t>(Începe să câștige teren)</a:t>
            </a:r>
          </a:p>
          <a:p>
            <a:endParaRPr lang="en-US" sz="1600"/>
          </a:p>
          <a:p>
            <a:r>
              <a:rPr lang="en-US" sz="1600"/>
              <a:t>Backdoor: 5% </a:t>
            </a:r>
          </a:p>
          <a:p>
            <a:r>
              <a:rPr lang="en-US" sz="1600"/>
              <a:t>(Văzut în atacuri mai sofisticate)</a:t>
            </a:r>
          </a:p>
          <a:p>
            <a:endParaRPr lang="en-US" sz="1600"/>
          </a:p>
          <a:p>
            <a:r>
              <a:rPr lang="en-US" sz="1600"/>
              <a:t>Ransomware: 5% </a:t>
            </a:r>
          </a:p>
          <a:p>
            <a:r>
              <a:rPr lang="en-US" sz="1600"/>
              <a:t>(Formele timpurii încep să apară)</a:t>
            </a:r>
          </a:p>
          <a:p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6189228" y="944880"/>
            <a:ext cx="765349" cy="5352288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2900" y="1403796"/>
            <a:ext cx="82786" cy="5183145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2900" y="1403797"/>
            <a:ext cx="3365180" cy="4572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178844" y="1186249"/>
            <a:ext cx="3682642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59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9" y="773442"/>
            <a:ext cx="8008942" cy="59565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6888" y="138507"/>
            <a:ext cx="5568696" cy="652907"/>
          </a:xfrm>
        </p:spPr>
        <p:txBody>
          <a:bodyPr>
            <a:normAutofit fontScale="90000"/>
          </a:bodyPr>
          <a:lstStyle/>
          <a:p>
            <a:r>
              <a:rPr lang="en-US"/>
              <a:t>Tipuri de malware/Decada</a:t>
            </a:r>
          </a:p>
        </p:txBody>
      </p:sp>
      <p:sp>
        <p:nvSpPr>
          <p:cNvPr id="6" name="Rectangle 5"/>
          <p:cNvSpPr/>
          <p:nvPr/>
        </p:nvSpPr>
        <p:spPr>
          <a:xfrm>
            <a:off x="246888" y="649420"/>
            <a:ext cx="248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Distributia aproximativa:</a:t>
            </a:r>
          </a:p>
        </p:txBody>
      </p:sp>
      <p:sp>
        <p:nvSpPr>
          <p:cNvPr id="7" name="Rectangle 6"/>
          <p:cNvSpPr/>
          <p:nvPr/>
        </p:nvSpPr>
        <p:spPr>
          <a:xfrm>
            <a:off x="508714" y="1451568"/>
            <a:ext cx="31793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u="sng"/>
              <a:t>Anii 2000</a:t>
            </a:r>
          </a:p>
          <a:p>
            <a:endParaRPr lang="en-US" sz="1600"/>
          </a:p>
          <a:p>
            <a:r>
              <a:rPr lang="en-US" sz="1600"/>
              <a:t>Virus: 30% </a:t>
            </a:r>
          </a:p>
          <a:p>
            <a:r>
              <a:rPr lang="en-US" sz="1600"/>
              <a:t>(Încă frecvent, dar </a:t>
            </a:r>
          </a:p>
          <a:p>
            <a:r>
              <a:rPr lang="en-US" sz="1600"/>
              <a:t>umbrit de noi amenințări)</a:t>
            </a:r>
          </a:p>
          <a:p>
            <a:endParaRPr lang="en-US" sz="1600"/>
          </a:p>
          <a:p>
            <a:r>
              <a:rPr lang="en-US" sz="1600"/>
              <a:t>Worm: 35% </a:t>
            </a:r>
          </a:p>
          <a:p>
            <a:r>
              <a:rPr lang="en-US" sz="1600"/>
              <a:t>(Vârful activităților worm </a:t>
            </a:r>
          </a:p>
          <a:p>
            <a:r>
              <a:rPr lang="en-US" sz="1600"/>
              <a:t>cu focare globale majore)</a:t>
            </a:r>
          </a:p>
          <a:p>
            <a:endParaRPr lang="en-US" sz="1600"/>
          </a:p>
          <a:p>
            <a:r>
              <a:rPr lang="en-US" sz="1600"/>
              <a:t>Trojan: 20% </a:t>
            </a:r>
          </a:p>
          <a:p>
            <a:r>
              <a:rPr lang="en-US" sz="1600"/>
              <a:t>(Creștere semnificativă </a:t>
            </a:r>
          </a:p>
          <a:p>
            <a:r>
              <a:rPr lang="en-US" sz="1600"/>
              <a:t>în sofisticare și prevalență)</a:t>
            </a:r>
          </a:p>
          <a:p>
            <a:endParaRPr lang="en-US" sz="1600"/>
          </a:p>
          <a:p>
            <a:r>
              <a:rPr lang="en-US" sz="1600"/>
              <a:t>Backdoor: 10% </a:t>
            </a:r>
          </a:p>
          <a:p>
            <a:r>
              <a:rPr lang="en-US" sz="1600"/>
              <a:t>(Utilizat în ciber-spionaj </a:t>
            </a:r>
          </a:p>
          <a:p>
            <a:r>
              <a:rPr lang="en-US" sz="1600"/>
              <a:t>mai complex)</a:t>
            </a:r>
          </a:p>
          <a:p>
            <a:endParaRPr lang="en-US" sz="1600"/>
          </a:p>
          <a:p>
            <a:r>
              <a:rPr lang="en-US" sz="1600"/>
              <a:t>Ransomware: 5% </a:t>
            </a:r>
          </a:p>
          <a:p>
            <a:r>
              <a:rPr lang="en-US" sz="1600"/>
              <a:t>(Emergența </a:t>
            </a:r>
          </a:p>
          <a:p>
            <a:r>
              <a:rPr lang="en-US" sz="1600"/>
              <a:t>ransomware-ului modern)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9087" y="944880"/>
            <a:ext cx="765349" cy="5352288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2900" y="1403796"/>
            <a:ext cx="82786" cy="5183145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2900" y="1403797"/>
            <a:ext cx="3365180" cy="4572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178844" y="1186249"/>
            <a:ext cx="3682642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09915" y="582"/>
            <a:ext cx="5418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Conturi bancare - identitate reală: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- Cumpărare produse – la adresa – vanzare ulterioara.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- Cont bancar real - persoana frontala – ridicare bani.</a:t>
            </a:r>
          </a:p>
        </p:txBody>
      </p:sp>
    </p:spTree>
    <p:extLst>
      <p:ext uri="{BB962C8B-B14F-4D97-AF65-F5344CB8AC3E}">
        <p14:creationId xmlns:p14="http://schemas.microsoft.com/office/powerpoint/2010/main" val="173905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934450" y="983930"/>
            <a:ext cx="9755187" cy="2766528"/>
          </a:xfrm>
        </p:spPr>
        <p:txBody>
          <a:bodyPr>
            <a:normAutofit fontScale="90000"/>
          </a:bodyPr>
          <a:lstStyle/>
          <a:p>
            <a:r>
              <a:rPr lang="en-US" u="sng"/>
              <a:t>C.1.1</a:t>
            </a:r>
            <a:br>
              <a:rPr lang="en-US" u="sng"/>
            </a:br>
            <a:r>
              <a:rPr lang="en-US"/>
              <a:t>istoria mașinilor artificiale de uz general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6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9" y="773442"/>
            <a:ext cx="8008942" cy="59565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6888" y="138507"/>
            <a:ext cx="5568696" cy="652907"/>
          </a:xfrm>
        </p:spPr>
        <p:txBody>
          <a:bodyPr>
            <a:normAutofit fontScale="90000"/>
          </a:bodyPr>
          <a:lstStyle/>
          <a:p>
            <a:r>
              <a:rPr lang="en-US"/>
              <a:t>Tipuri de malware/Decada</a:t>
            </a:r>
          </a:p>
        </p:txBody>
      </p:sp>
      <p:sp>
        <p:nvSpPr>
          <p:cNvPr id="6" name="Rectangle 5"/>
          <p:cNvSpPr/>
          <p:nvPr/>
        </p:nvSpPr>
        <p:spPr>
          <a:xfrm>
            <a:off x="246888" y="649420"/>
            <a:ext cx="248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Distributia aproximativa:</a:t>
            </a:r>
          </a:p>
        </p:txBody>
      </p:sp>
      <p:sp>
        <p:nvSpPr>
          <p:cNvPr id="7" name="Rectangle 6"/>
          <p:cNvSpPr/>
          <p:nvPr/>
        </p:nvSpPr>
        <p:spPr>
          <a:xfrm>
            <a:off x="508714" y="1451568"/>
            <a:ext cx="31793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u="sng"/>
              <a:t>Anii 2010</a:t>
            </a:r>
          </a:p>
          <a:p>
            <a:endParaRPr lang="en-US" sz="1600"/>
          </a:p>
          <a:p>
            <a:r>
              <a:rPr lang="en-US" sz="1600"/>
              <a:t>Virus: 15% </a:t>
            </a:r>
          </a:p>
          <a:p>
            <a:r>
              <a:rPr lang="en-US" sz="1600"/>
              <a:t>(Eclipsat de tipuri de </a:t>
            </a:r>
          </a:p>
          <a:p>
            <a:r>
              <a:rPr lang="en-US" sz="1600"/>
              <a:t>malware mai sofisticate)</a:t>
            </a:r>
          </a:p>
          <a:p>
            <a:endParaRPr lang="en-US" sz="1600"/>
          </a:p>
          <a:p>
            <a:r>
              <a:rPr lang="en-US" sz="1600"/>
              <a:t>Worm: 15% </a:t>
            </a:r>
          </a:p>
          <a:p>
            <a:r>
              <a:rPr lang="en-US" sz="1600"/>
              <a:t>(Încă prezent, dar </a:t>
            </a:r>
          </a:p>
          <a:p>
            <a:r>
              <a:rPr lang="en-US" sz="1600"/>
              <a:t>mai puțin dominant)</a:t>
            </a:r>
          </a:p>
          <a:p>
            <a:endParaRPr lang="en-US" sz="1600"/>
          </a:p>
          <a:p>
            <a:r>
              <a:rPr lang="en-US" sz="1600"/>
              <a:t>Trojan: 30% </a:t>
            </a:r>
          </a:p>
          <a:p>
            <a:r>
              <a:rPr lang="en-US" sz="1600"/>
              <a:t>(Semnificativ sub forma </a:t>
            </a:r>
          </a:p>
          <a:p>
            <a:r>
              <a:rPr lang="en-US" sz="1600"/>
              <a:t>APT-urilor și troienilor bancari)</a:t>
            </a:r>
          </a:p>
          <a:p>
            <a:endParaRPr lang="en-US" sz="1600"/>
          </a:p>
          <a:p>
            <a:r>
              <a:rPr lang="en-US" sz="1600"/>
              <a:t>Backdoor: 10% </a:t>
            </a:r>
          </a:p>
          <a:p>
            <a:r>
              <a:rPr lang="en-US" sz="1600"/>
              <a:t>(În special în atacuri </a:t>
            </a:r>
          </a:p>
          <a:p>
            <a:r>
              <a:rPr lang="en-US" sz="1600"/>
              <a:t>sponsorizate de stat)</a:t>
            </a:r>
          </a:p>
          <a:p>
            <a:endParaRPr lang="en-US" sz="1600"/>
          </a:p>
          <a:p>
            <a:r>
              <a:rPr lang="en-US" sz="1600"/>
              <a:t>Ransomware: 30% </a:t>
            </a:r>
          </a:p>
          <a:p>
            <a:r>
              <a:rPr lang="en-US" sz="1600"/>
              <a:t>(Creștere rapidă cu </a:t>
            </a:r>
          </a:p>
          <a:p>
            <a:r>
              <a:rPr lang="en-US" sz="1600"/>
              <a:t>atacuri de mare profil)</a:t>
            </a:r>
          </a:p>
        </p:txBody>
      </p:sp>
      <p:sp>
        <p:nvSpPr>
          <p:cNvPr id="8" name="Rectangle 7"/>
          <p:cNvSpPr/>
          <p:nvPr/>
        </p:nvSpPr>
        <p:spPr>
          <a:xfrm>
            <a:off x="7715372" y="944880"/>
            <a:ext cx="765349" cy="5352288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2900" y="1403796"/>
            <a:ext cx="82786" cy="5183145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2900" y="1403797"/>
            <a:ext cx="3365180" cy="4572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178844" y="1186249"/>
            <a:ext cx="3682642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77429" y="3295"/>
            <a:ext cx="40454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Apar criptomonezi: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- Incontrolabile – identitate necunoscuta.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- Independent de sistemul bancar.</a:t>
            </a:r>
          </a:p>
        </p:txBody>
      </p:sp>
    </p:spTree>
    <p:extLst>
      <p:ext uri="{BB962C8B-B14F-4D97-AF65-F5344CB8AC3E}">
        <p14:creationId xmlns:p14="http://schemas.microsoft.com/office/powerpoint/2010/main" val="3422109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9" y="773442"/>
            <a:ext cx="8008942" cy="59565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6888" y="138507"/>
            <a:ext cx="5568696" cy="652907"/>
          </a:xfrm>
        </p:spPr>
        <p:txBody>
          <a:bodyPr>
            <a:normAutofit fontScale="90000"/>
          </a:bodyPr>
          <a:lstStyle/>
          <a:p>
            <a:r>
              <a:rPr lang="en-US"/>
              <a:t>Tipuri de malware/Decada</a:t>
            </a:r>
          </a:p>
        </p:txBody>
      </p:sp>
      <p:sp>
        <p:nvSpPr>
          <p:cNvPr id="6" name="Rectangle 5"/>
          <p:cNvSpPr/>
          <p:nvPr/>
        </p:nvSpPr>
        <p:spPr>
          <a:xfrm>
            <a:off x="246888" y="649420"/>
            <a:ext cx="248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Distributia aproximativa:</a:t>
            </a:r>
          </a:p>
        </p:txBody>
      </p:sp>
      <p:sp>
        <p:nvSpPr>
          <p:cNvPr id="7" name="Rectangle 6"/>
          <p:cNvSpPr/>
          <p:nvPr/>
        </p:nvSpPr>
        <p:spPr>
          <a:xfrm>
            <a:off x="508714" y="1451568"/>
            <a:ext cx="31793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u="sng"/>
              <a:t>Anii 2020</a:t>
            </a:r>
          </a:p>
          <a:p>
            <a:endParaRPr lang="en-US" sz="1600"/>
          </a:p>
          <a:p>
            <a:r>
              <a:rPr lang="en-US" sz="1600"/>
              <a:t>Virus: 10% </a:t>
            </a:r>
          </a:p>
          <a:p>
            <a:r>
              <a:rPr lang="en-US" sz="1600"/>
              <a:t>(Mai puțin comun </a:t>
            </a:r>
          </a:p>
          <a:p>
            <a:r>
              <a:rPr lang="en-US" sz="1600"/>
              <a:t>în sensul tradițional)</a:t>
            </a:r>
          </a:p>
          <a:p>
            <a:endParaRPr lang="en-US" sz="1600"/>
          </a:p>
          <a:p>
            <a:r>
              <a:rPr lang="en-US" sz="1600"/>
              <a:t>Worm: 10% </a:t>
            </a:r>
          </a:p>
          <a:p>
            <a:r>
              <a:rPr lang="en-US" sz="1600"/>
              <a:t>(Încă utilizat, dar nu </a:t>
            </a:r>
          </a:p>
          <a:p>
            <a:r>
              <a:rPr lang="en-US" sz="1600"/>
              <a:t>amenințarea principală)</a:t>
            </a:r>
          </a:p>
          <a:p>
            <a:endParaRPr lang="en-US" sz="1600"/>
          </a:p>
          <a:p>
            <a:r>
              <a:rPr lang="en-US" sz="1600"/>
              <a:t>Trojan: 25% </a:t>
            </a:r>
          </a:p>
          <a:p>
            <a:r>
              <a:rPr lang="en-US" sz="1600"/>
              <a:t>(Continuă să fie important, </a:t>
            </a:r>
          </a:p>
          <a:p>
            <a:r>
              <a:rPr lang="en-US" sz="1600"/>
              <a:t>mai ales în atacuri țintite)</a:t>
            </a:r>
          </a:p>
          <a:p>
            <a:endParaRPr lang="en-US" sz="1600"/>
          </a:p>
          <a:p>
            <a:r>
              <a:rPr lang="en-US" sz="1600"/>
              <a:t>Backdoor: 15% </a:t>
            </a:r>
          </a:p>
          <a:p>
            <a:r>
              <a:rPr lang="en-US" sz="1600"/>
              <a:t>(Creștere în sofisticare </a:t>
            </a:r>
          </a:p>
          <a:p>
            <a:r>
              <a:rPr lang="en-US" sz="1600"/>
              <a:t>și utilizare în spionaj)</a:t>
            </a:r>
          </a:p>
          <a:p>
            <a:endParaRPr lang="en-US" sz="1600"/>
          </a:p>
          <a:p>
            <a:r>
              <a:rPr lang="en-US" sz="1600"/>
              <a:t>Ransomware: 40% </a:t>
            </a:r>
          </a:p>
          <a:p>
            <a:r>
              <a:rPr lang="en-US" sz="1600"/>
              <a:t>(Forma dominantă de </a:t>
            </a:r>
          </a:p>
          <a:p>
            <a:r>
              <a:rPr lang="en-US" sz="1600"/>
              <a:t>malware în ultimii ani)</a:t>
            </a:r>
          </a:p>
        </p:txBody>
      </p:sp>
      <p:sp>
        <p:nvSpPr>
          <p:cNvPr id="8" name="Rectangle 7"/>
          <p:cNvSpPr/>
          <p:nvPr/>
        </p:nvSpPr>
        <p:spPr>
          <a:xfrm>
            <a:off x="8488098" y="944880"/>
            <a:ext cx="765349" cy="5352288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2900" y="1403796"/>
            <a:ext cx="82786" cy="5183145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2900" y="1403797"/>
            <a:ext cx="3365180" cy="4572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178844" y="1186249"/>
            <a:ext cx="3682642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77429" y="3295"/>
            <a:ext cx="49919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Adaptarea la criptomonezi: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u="sng">
                <a:solidFill>
                  <a:schemeClr val="tx1">
                    <a:lumMod val="50000"/>
                    <a:lumOff val="50000"/>
                  </a:schemeClr>
                </a:solidFill>
              </a:rPr>
              <a:t>Reutilizarea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malware pentru şantaj.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- Ascendent doar </a:t>
            </a:r>
            <a:r>
              <a:rPr lang="en-US" u="sng">
                <a:solidFill>
                  <a:schemeClr val="tx1">
                    <a:lumMod val="50000"/>
                    <a:lumOff val="50000"/>
                  </a:schemeClr>
                </a:solidFill>
              </a:rPr>
              <a:t>Ransomeware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si </a:t>
            </a:r>
            <a:r>
              <a:rPr lang="en-US" u="sng">
                <a:solidFill>
                  <a:schemeClr val="tx1">
                    <a:lumMod val="50000"/>
                    <a:lumOff val="50000"/>
                  </a:schemeClr>
                </a:solidFill>
              </a:rPr>
              <a:t>Backdoor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4722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315098" y="1186249"/>
            <a:ext cx="4368114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2" y="180459"/>
            <a:ext cx="10515600" cy="652907"/>
          </a:xfrm>
        </p:spPr>
        <p:txBody>
          <a:bodyPr>
            <a:normAutofit/>
          </a:bodyPr>
          <a:lstStyle/>
          <a:p>
            <a:r>
              <a:rPr lang="en-US" sz="3200"/>
              <a:t>Tipuri de malware/Decada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152" y="667192"/>
            <a:ext cx="2479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Distributia aproximativa: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82" y="180459"/>
            <a:ext cx="6931042" cy="655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152" y="1415225"/>
            <a:ext cx="40622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Aceste procente sunt estimări generale și sunt supuse variațiilor bazate pe diferite surse de date și natura în evoluție a amenințărilor de securitate cibernetică.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Acestea reprezintă un trend general în peisajul malware, de la virusuri simple auto-replicante la atacuri complexe sponsorizate de stat și ransomware motivat financiar.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7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454151" y="1081217"/>
            <a:ext cx="4531799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2" y="180459"/>
            <a:ext cx="10515600" cy="652907"/>
          </a:xfrm>
        </p:spPr>
        <p:txBody>
          <a:bodyPr>
            <a:normAutofit/>
          </a:bodyPr>
          <a:lstStyle/>
          <a:p>
            <a:r>
              <a:rPr lang="en-US" sz="3200"/>
              <a:t>Tipuri de malware/Decada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152" y="667192"/>
            <a:ext cx="2479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Distributia aproximativa: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82" y="180459"/>
            <a:ext cx="6931042" cy="65532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6928" y="1450964"/>
            <a:ext cx="3926244" cy="4949836"/>
          </a:xfrm>
        </p:spPr>
        <p:txBody>
          <a:bodyPr>
            <a:noAutofit/>
          </a:bodyPr>
          <a:lstStyle/>
          <a:p>
            <a:r>
              <a:rPr lang="fr-FR" sz="1800"/>
              <a:t>De ce nu mai observam viruși?</a:t>
            </a:r>
          </a:p>
          <a:p>
            <a:endParaRPr lang="fr-FR" sz="1800"/>
          </a:p>
          <a:p>
            <a:r>
              <a:rPr lang="fr-FR" sz="1800"/>
              <a:t>OS mai vechi au fost eliminate treptat (procese izolate, restricții).</a:t>
            </a:r>
          </a:p>
          <a:p>
            <a:r>
              <a:rPr lang="fr-FR" sz="1800"/>
              <a:t>Nimeni nu trimite fișiere executabile (email sau USB).</a:t>
            </a:r>
          </a:p>
          <a:p>
            <a:r>
              <a:rPr lang="fr-FR" sz="1800"/>
              <a:t>Executabile trimise ca arhivă cu parolă (comportamentul forțat).</a:t>
            </a:r>
          </a:p>
          <a:p>
            <a:endParaRPr lang="fr-FR" sz="1800"/>
          </a:p>
          <a:p>
            <a:r>
              <a:rPr lang="fr-FR" sz="1800"/>
              <a:t>De ce nu mai observam viermi?</a:t>
            </a:r>
          </a:p>
          <a:p>
            <a:endParaRPr lang="fr-FR" sz="1800"/>
          </a:p>
          <a:p>
            <a:r>
              <a:rPr lang="fr-FR" sz="1800"/>
              <a:t>Pool-ul de exploit-uri a fost parțial epuizat.</a:t>
            </a:r>
          </a:p>
          <a:p>
            <a:r>
              <a:rPr lang="fr-FR" sz="1800"/>
              <a:t>Actualizarea OS în timp real închide ușor o potentiala vulnerabilitate.</a:t>
            </a:r>
            <a:endParaRPr lang="it-IT" sz="1800"/>
          </a:p>
        </p:txBody>
      </p:sp>
      <p:sp>
        <p:nvSpPr>
          <p:cNvPr id="8" name="Flowchart: Process 7"/>
          <p:cNvSpPr/>
          <p:nvPr/>
        </p:nvSpPr>
        <p:spPr>
          <a:xfrm>
            <a:off x="454151" y="4195119"/>
            <a:ext cx="4531799" cy="67962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9596" y="1376048"/>
            <a:ext cx="3365180" cy="4572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9596" y="4348803"/>
            <a:ext cx="3365180" cy="4572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90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909736" y="1150747"/>
            <a:ext cx="9755187" cy="2766528"/>
          </a:xfrm>
        </p:spPr>
        <p:txBody>
          <a:bodyPr>
            <a:normAutofit fontScale="90000"/>
          </a:bodyPr>
          <a:lstStyle/>
          <a:p>
            <a:r>
              <a:rPr lang="en-US" u="sng"/>
              <a:t>C.1.3</a:t>
            </a:r>
            <a:br>
              <a:rPr lang="en-US"/>
            </a:br>
            <a:r>
              <a:rPr lang="en-US"/>
              <a:t>Evoluția soluțiilor de securitate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0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334" y="0"/>
            <a:ext cx="102446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67703" y="149531"/>
            <a:ext cx="8216812" cy="726503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Biologie vs. masini artificiale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28902" y="1628295"/>
            <a:ext cx="2783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Malware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28902" y="3303887"/>
            <a:ext cx="2829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Antivirus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-1" y="0"/>
            <a:ext cx="3836643" cy="6858000"/>
          </a:xfrm>
          <a:prstGeom prst="flowChartProcess">
            <a:avLst/>
          </a:prstGeom>
          <a:solidFill>
            <a:srgbClr val="C00000">
              <a:alpha val="8000"/>
            </a:srgb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64880" y="262171"/>
            <a:ext cx="543524" cy="543524"/>
          </a:xfrm>
          <a:prstGeom prst="ellipse">
            <a:avLst/>
          </a:prstGeom>
          <a:solidFill>
            <a:schemeClr val="tx1">
              <a:lumMod val="50000"/>
              <a:lumOff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18332447">
            <a:off x="1368674" y="1691563"/>
            <a:ext cx="3685833" cy="726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Sistem imunitar</a:t>
            </a:r>
          </a:p>
        </p:txBody>
      </p:sp>
    </p:spTree>
    <p:extLst>
      <p:ext uri="{BB962C8B-B14F-4D97-AF65-F5344CB8AC3E}">
        <p14:creationId xmlns:p14="http://schemas.microsoft.com/office/powerpoint/2010/main" val="811820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1"/>
            <a:ext cx="12192000" cy="5907418"/>
          </a:xfrm>
          <a:prstGeom prst="rect">
            <a:avLst/>
          </a:prstGeom>
          <a:solidFill>
            <a:schemeClr val="accent6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7520" y="3265001"/>
            <a:ext cx="1603501" cy="1109291"/>
          </a:xfrm>
          <a:prstGeom prst="rect">
            <a:avLst/>
          </a:prstGeom>
          <a:solidFill>
            <a:schemeClr val="accent6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1" name="Bent Arrow 80"/>
          <p:cNvSpPr/>
          <p:nvPr/>
        </p:nvSpPr>
        <p:spPr>
          <a:xfrm flipH="1" flipV="1">
            <a:off x="7609342" y="4329012"/>
            <a:ext cx="3494125" cy="1049113"/>
          </a:xfrm>
          <a:prstGeom prst="bentArrow">
            <a:avLst>
              <a:gd name="adj1" fmla="val 17750"/>
              <a:gd name="adj2" fmla="val 11301"/>
              <a:gd name="adj3" fmla="val 0"/>
              <a:gd name="adj4" fmla="val 4375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/>
        </p:nvSpPr>
        <p:spPr>
          <a:xfrm flipV="1">
            <a:off x="3985275" y="4323822"/>
            <a:ext cx="3968181" cy="1054304"/>
          </a:xfrm>
          <a:prstGeom prst="bentArrow">
            <a:avLst>
              <a:gd name="adj1" fmla="val 17750"/>
              <a:gd name="adj2" fmla="val 11301"/>
              <a:gd name="adj3" fmla="val 0"/>
              <a:gd name="adj4" fmla="val 4375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lowchart: Off-page Connector 6"/>
          <p:cNvSpPr/>
          <p:nvPr/>
        </p:nvSpPr>
        <p:spPr>
          <a:xfrm>
            <a:off x="5365616" y="1264427"/>
            <a:ext cx="1036414" cy="1056029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Kaspersky </a:t>
            </a:r>
            <a:r>
              <a:rPr lang="en-US" sz="1400"/>
              <a:t>Antivirus</a:t>
            </a:r>
          </a:p>
          <a:p>
            <a:pPr algn="ctr"/>
            <a:r>
              <a:rPr lang="en-US"/>
              <a:t>1997</a:t>
            </a:r>
          </a:p>
        </p:txBody>
      </p:sp>
      <p:sp>
        <p:nvSpPr>
          <p:cNvPr id="8" name="Flowchart: Off-page Connector 7"/>
          <p:cNvSpPr/>
          <p:nvPr/>
        </p:nvSpPr>
        <p:spPr>
          <a:xfrm flipV="1">
            <a:off x="2713226" y="3255708"/>
            <a:ext cx="854822" cy="1099855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87147" y="3423626"/>
            <a:ext cx="9069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1991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Norton 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Antivirus</a:t>
            </a:r>
          </a:p>
        </p:txBody>
      </p:sp>
      <p:sp>
        <p:nvSpPr>
          <p:cNvPr id="11" name="Flowchart: Off-page Connector 10"/>
          <p:cNvSpPr/>
          <p:nvPr/>
        </p:nvSpPr>
        <p:spPr>
          <a:xfrm>
            <a:off x="1763932" y="1294530"/>
            <a:ext cx="906291" cy="1025926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AVG </a:t>
            </a:r>
            <a:r>
              <a:rPr lang="en-US" sz="1400"/>
              <a:t>Antivirus</a:t>
            </a:r>
          </a:p>
          <a:p>
            <a:pPr algn="ctr"/>
            <a:r>
              <a:rPr lang="en-US"/>
              <a:t>1992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87226" y="771984"/>
            <a:ext cx="11243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Uz general;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(MS-DOS)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69464" y="3477918"/>
            <a:ext cx="9328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Primul 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antivirus 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Romanesc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0" y="2785467"/>
            <a:ext cx="12192000" cy="56133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Off-page Connector 18"/>
          <p:cNvSpPr/>
          <p:nvPr/>
        </p:nvSpPr>
        <p:spPr>
          <a:xfrm flipV="1">
            <a:off x="1323910" y="3239169"/>
            <a:ext cx="965286" cy="1049561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11168" y="3384587"/>
            <a:ext cx="99245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1988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McAfee 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VirusScan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325062" y="4305094"/>
            <a:ext cx="8993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Primul AV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Comercial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(MS-DOS)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78347" y="6036554"/>
            <a:ext cx="8336701" cy="68494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Solutii antivirus !</a:t>
            </a:r>
          </a:p>
        </p:txBody>
      </p:sp>
      <p:sp>
        <p:nvSpPr>
          <p:cNvPr id="24" name="Pentagon 23"/>
          <p:cNvSpPr/>
          <p:nvPr/>
        </p:nvSpPr>
        <p:spPr>
          <a:xfrm>
            <a:off x="1451530" y="5652087"/>
            <a:ext cx="10740469" cy="256190"/>
          </a:xfrm>
          <a:prstGeom prst="homePlat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(1983-present) Internet</a:t>
            </a:r>
          </a:p>
        </p:txBody>
      </p:sp>
      <p:sp>
        <p:nvSpPr>
          <p:cNvPr id="30" name="Flowchart: Off-page Connector 29"/>
          <p:cNvSpPr/>
          <p:nvPr/>
        </p:nvSpPr>
        <p:spPr>
          <a:xfrm flipV="1">
            <a:off x="10578215" y="3258364"/>
            <a:ext cx="854822" cy="1078754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552168" y="3456689"/>
            <a:ext cx="90691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2009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Windows 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Defender</a:t>
            </a:r>
          </a:p>
        </p:txBody>
      </p:sp>
      <p:sp>
        <p:nvSpPr>
          <p:cNvPr id="35" name="Flowchart: Off-page Connector 34"/>
          <p:cNvSpPr/>
          <p:nvPr/>
        </p:nvSpPr>
        <p:spPr>
          <a:xfrm>
            <a:off x="6464744" y="1280211"/>
            <a:ext cx="1093443" cy="1033651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Bitdefender</a:t>
            </a:r>
          </a:p>
          <a:p>
            <a:pPr algn="ctr"/>
            <a:r>
              <a:rPr lang="en-US"/>
              <a:t>2001</a:t>
            </a:r>
          </a:p>
        </p:txBody>
      </p:sp>
      <p:sp>
        <p:nvSpPr>
          <p:cNvPr id="39" name="Flowchart: Extract 38"/>
          <p:cNvSpPr/>
          <p:nvPr/>
        </p:nvSpPr>
        <p:spPr>
          <a:xfrm>
            <a:off x="1707718" y="2798904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Extract 39"/>
          <p:cNvSpPr/>
          <p:nvPr/>
        </p:nvSpPr>
        <p:spPr>
          <a:xfrm>
            <a:off x="3047003" y="2811958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Extract 40"/>
          <p:cNvSpPr/>
          <p:nvPr/>
        </p:nvSpPr>
        <p:spPr>
          <a:xfrm>
            <a:off x="10907781" y="2805697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Extract 41"/>
          <p:cNvSpPr/>
          <p:nvPr/>
        </p:nvSpPr>
        <p:spPr>
          <a:xfrm flipV="1">
            <a:off x="2119659" y="2436885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Extract 42"/>
          <p:cNvSpPr/>
          <p:nvPr/>
        </p:nvSpPr>
        <p:spPr>
          <a:xfrm flipV="1">
            <a:off x="5788755" y="2435605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Extract 43"/>
          <p:cNvSpPr/>
          <p:nvPr/>
        </p:nvSpPr>
        <p:spPr>
          <a:xfrm flipV="1">
            <a:off x="6916181" y="2435604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Off-page Connector 44"/>
          <p:cNvSpPr/>
          <p:nvPr/>
        </p:nvSpPr>
        <p:spPr>
          <a:xfrm>
            <a:off x="293420" y="1294530"/>
            <a:ext cx="854822" cy="1049046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Reaper</a:t>
            </a:r>
            <a:r>
              <a:rPr lang="en-US"/>
              <a:t>1971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9298" y="572325"/>
            <a:ext cx="1168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*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Unu-la-Unu;</a:t>
            </a:r>
          </a:p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Vs Creaper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(TENEX OS)</a:t>
            </a:r>
          </a:p>
        </p:txBody>
      </p:sp>
      <p:sp>
        <p:nvSpPr>
          <p:cNvPr id="47" name="Flowchart: Extract 46"/>
          <p:cNvSpPr/>
          <p:nvPr/>
        </p:nvSpPr>
        <p:spPr>
          <a:xfrm flipV="1">
            <a:off x="627062" y="2432412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Ribbon 36"/>
          <p:cNvSpPr/>
          <p:nvPr/>
        </p:nvSpPr>
        <p:spPr>
          <a:xfrm>
            <a:off x="8760999" y="6146400"/>
            <a:ext cx="2670048" cy="471312"/>
          </a:xfrm>
          <a:prstGeom prst="ribb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1970 - 2010</a:t>
            </a:r>
          </a:p>
        </p:txBody>
      </p:sp>
      <p:sp>
        <p:nvSpPr>
          <p:cNvPr id="51" name="Flowchart: Off-page Connector 50"/>
          <p:cNvSpPr/>
          <p:nvPr/>
        </p:nvSpPr>
        <p:spPr>
          <a:xfrm>
            <a:off x="8332326" y="1387586"/>
            <a:ext cx="1249244" cy="932870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Malwarebytes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2006</a:t>
            </a:r>
          </a:p>
        </p:txBody>
      </p:sp>
      <p:sp>
        <p:nvSpPr>
          <p:cNvPr id="53" name="Flowchart: Extract 52"/>
          <p:cNvSpPr/>
          <p:nvPr/>
        </p:nvSpPr>
        <p:spPr>
          <a:xfrm flipV="1">
            <a:off x="8862318" y="2425190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Off-page Connector 56"/>
          <p:cNvSpPr/>
          <p:nvPr/>
        </p:nvSpPr>
        <p:spPr>
          <a:xfrm flipV="1">
            <a:off x="3657892" y="3264316"/>
            <a:ext cx="854822" cy="1098324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661197" y="3432234"/>
            <a:ext cx="83542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1994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RAV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Antivirus</a:t>
            </a:r>
          </a:p>
        </p:txBody>
      </p:sp>
      <p:sp>
        <p:nvSpPr>
          <p:cNvPr id="59" name="Flowchart: Extract 58"/>
          <p:cNvSpPr/>
          <p:nvPr/>
        </p:nvSpPr>
        <p:spPr>
          <a:xfrm>
            <a:off x="3985275" y="2820566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Off-page Connector 62"/>
          <p:cNvSpPr/>
          <p:nvPr/>
        </p:nvSpPr>
        <p:spPr>
          <a:xfrm>
            <a:off x="9658537" y="1387586"/>
            <a:ext cx="828098" cy="917738"/>
          </a:xfrm>
          <a:prstGeom prst="flowChartOffpage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Scut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Antivirus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65" name="Flowchart: Extract 64"/>
          <p:cNvSpPr/>
          <p:nvPr/>
        </p:nvSpPr>
        <p:spPr>
          <a:xfrm flipV="1">
            <a:off x="9971119" y="2410058"/>
            <a:ext cx="195687" cy="38296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Off-page Connector 65"/>
          <p:cNvSpPr/>
          <p:nvPr/>
        </p:nvSpPr>
        <p:spPr>
          <a:xfrm flipV="1">
            <a:off x="6937726" y="3268195"/>
            <a:ext cx="854822" cy="1054768"/>
          </a:xfrm>
          <a:prstGeom prst="flowChartOffpageConnector">
            <a:avLst/>
          </a:prstGeom>
          <a:gradFill>
            <a:lin ang="150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947426" y="3408974"/>
            <a:ext cx="83542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2002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Clam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Antivirus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956606" y="4337119"/>
            <a:ext cx="787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Open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</a:p>
        </p:txBody>
      </p:sp>
      <p:sp>
        <p:nvSpPr>
          <p:cNvPr id="69" name="Flowchart: Extract 68"/>
          <p:cNvSpPr/>
          <p:nvPr/>
        </p:nvSpPr>
        <p:spPr>
          <a:xfrm>
            <a:off x="7267292" y="2815528"/>
            <a:ext cx="195687" cy="387693"/>
          </a:xfrm>
          <a:prstGeom prst="flowChartExtra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entagon 76"/>
          <p:cNvSpPr/>
          <p:nvPr/>
        </p:nvSpPr>
        <p:spPr>
          <a:xfrm>
            <a:off x="1420221" y="5122698"/>
            <a:ext cx="267005" cy="165805"/>
          </a:xfrm>
          <a:prstGeom prst="homePlate">
            <a:avLst>
              <a:gd name="adj" fmla="val 7619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13573" y="5090723"/>
            <a:ext cx="45719" cy="8093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entagon 78"/>
          <p:cNvSpPr/>
          <p:nvPr/>
        </p:nvSpPr>
        <p:spPr>
          <a:xfrm>
            <a:off x="117382" y="5120461"/>
            <a:ext cx="267005" cy="165805"/>
          </a:xfrm>
          <a:prstGeom prst="homePlate">
            <a:avLst>
              <a:gd name="adj" fmla="val 7619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10734" y="5088486"/>
            <a:ext cx="45719" cy="8093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entagon 24"/>
          <p:cNvSpPr/>
          <p:nvPr/>
        </p:nvSpPr>
        <p:spPr>
          <a:xfrm>
            <a:off x="152432" y="5378127"/>
            <a:ext cx="2437302" cy="275816"/>
          </a:xfrm>
          <a:prstGeom prst="homePlate">
            <a:avLst/>
          </a:prstGeom>
          <a:gradFill flip="none" rotWithShape="1">
            <a:gsLst>
              <a:gs pos="0">
                <a:schemeClr val="bg2">
                  <a:lumMod val="90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(1969-1990) ARPANET </a:t>
            </a:r>
          </a:p>
        </p:txBody>
      </p:sp>
      <p:sp>
        <p:nvSpPr>
          <p:cNvPr id="10" name="Lightning Bolt 9"/>
          <p:cNvSpPr/>
          <p:nvPr/>
        </p:nvSpPr>
        <p:spPr>
          <a:xfrm>
            <a:off x="973422" y="2559599"/>
            <a:ext cx="334786" cy="511552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760999" y="4876012"/>
            <a:ext cx="1746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Integrare in Windows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568447" y="4383569"/>
            <a:ext cx="11243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Uz general;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(Windows)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336662" y="5119856"/>
            <a:ext cx="3616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Uz general; (Windows;Linux;UNIX); cumparat in 2003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321667" y="747412"/>
            <a:ext cx="11243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Uz general;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(Windows)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433875" y="755281"/>
            <a:ext cx="11243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Uz general;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(Windows)</a:t>
            </a:r>
          </a:p>
        </p:txBody>
      </p:sp>
      <p:sp>
        <p:nvSpPr>
          <p:cNvPr id="87" name="Rectangle 86"/>
          <p:cNvSpPr/>
          <p:nvPr/>
        </p:nvSpPr>
        <p:spPr>
          <a:xfrm>
            <a:off x="8393952" y="887780"/>
            <a:ext cx="11243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Uz general;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(Windows)</a:t>
            </a:r>
          </a:p>
        </p:txBody>
      </p:sp>
      <p:sp>
        <p:nvSpPr>
          <p:cNvPr id="88" name="Rectangle 87"/>
          <p:cNvSpPr/>
          <p:nvPr/>
        </p:nvSpPr>
        <p:spPr>
          <a:xfrm>
            <a:off x="9502355" y="886922"/>
            <a:ext cx="11243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Uz general;</a:t>
            </a:r>
          </a:p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(Windows)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91643" y="13303"/>
            <a:ext cx="9328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Al doilea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antivirus 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Romanesc</a:t>
            </a:r>
          </a:p>
        </p:txBody>
      </p:sp>
      <p:sp>
        <p:nvSpPr>
          <p:cNvPr id="90" name="Rectangle 89"/>
          <p:cNvSpPr/>
          <p:nvPr/>
        </p:nvSpPr>
        <p:spPr>
          <a:xfrm>
            <a:off x="9587023" y="75835"/>
            <a:ext cx="9837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*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Al treilea 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antivirus 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Romanesc</a:t>
            </a:r>
          </a:p>
        </p:txBody>
      </p:sp>
      <p:sp>
        <p:nvSpPr>
          <p:cNvPr id="2" name="Rectangle 1"/>
          <p:cNvSpPr/>
          <p:nvPr/>
        </p:nvSpPr>
        <p:spPr>
          <a:xfrm>
            <a:off x="3860930" y="6181379"/>
            <a:ext cx="4727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Companiile AV serioase &amp; discriminarea optima.</a:t>
            </a:r>
          </a:p>
        </p:txBody>
      </p:sp>
    </p:spTree>
    <p:extLst>
      <p:ext uri="{BB962C8B-B14F-4D97-AF65-F5344CB8AC3E}">
        <p14:creationId xmlns:p14="http://schemas.microsoft.com/office/powerpoint/2010/main" val="3214922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154" y="1414848"/>
            <a:ext cx="7536655" cy="49536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138" y="8711"/>
            <a:ext cx="5678452" cy="118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572" y="5884624"/>
            <a:ext cx="1725315" cy="627387"/>
          </a:xfrm>
          <a:prstGeom prst="rect">
            <a:avLst/>
          </a:prstGeom>
        </p:spPr>
      </p:pic>
      <p:sp>
        <p:nvSpPr>
          <p:cNvPr id="10" name="Flowchart: Process 9"/>
          <p:cNvSpPr/>
          <p:nvPr/>
        </p:nvSpPr>
        <p:spPr>
          <a:xfrm>
            <a:off x="2045043" y="1353064"/>
            <a:ext cx="7988643" cy="523926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84" y="1174493"/>
            <a:ext cx="3174572" cy="2457119"/>
          </a:xfrm>
          <a:prstGeom prst="rect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933" y="1174493"/>
            <a:ext cx="7042883" cy="5257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51" y="130347"/>
            <a:ext cx="10515600" cy="913799"/>
          </a:xfrm>
        </p:spPr>
        <p:txBody>
          <a:bodyPr/>
          <a:lstStyle/>
          <a:p>
            <a:r>
              <a:rPr lang="en-US"/>
              <a:t>Puțin despre soluția </a:t>
            </a:r>
            <a:r>
              <a:rPr lang="en-US" i="1"/>
              <a:t>Scut Antivirus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194" y="3842951"/>
            <a:ext cx="1733575" cy="1705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58" y="5469763"/>
            <a:ext cx="2965623" cy="1078408"/>
          </a:xfrm>
          <a:prstGeom prst="rect">
            <a:avLst/>
          </a:prstGeom>
        </p:spPr>
      </p:pic>
      <p:sp>
        <p:nvSpPr>
          <p:cNvPr id="15" name="Flowchart: Process 14"/>
          <p:cNvSpPr/>
          <p:nvPr/>
        </p:nvSpPr>
        <p:spPr>
          <a:xfrm>
            <a:off x="413951" y="945292"/>
            <a:ext cx="11349681" cy="5758249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63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62" y="369495"/>
            <a:ext cx="10515600" cy="1116405"/>
          </a:xfrm>
        </p:spPr>
        <p:txBody>
          <a:bodyPr/>
          <a:lstStyle/>
          <a:p>
            <a:r>
              <a:rPr lang="en-US"/>
              <a:t>VX Heaven – Importanța băncilor malware!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53" y="1773194"/>
            <a:ext cx="5711615" cy="4519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480" y="1770641"/>
            <a:ext cx="5323081" cy="4521700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0" y="1246758"/>
            <a:ext cx="12192000" cy="69243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296562" y="1581665"/>
            <a:ext cx="11591654" cy="4948881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72684" y="3221711"/>
            <a:ext cx="3465356" cy="3367216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314768" y="1579160"/>
            <a:ext cx="11709372" cy="4893242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75" y="537331"/>
            <a:ext cx="10515600" cy="1122699"/>
          </a:xfrm>
        </p:spPr>
        <p:txBody>
          <a:bodyPr/>
          <a:lstStyle/>
          <a:p>
            <a:r>
              <a:rPr lang="en-US"/>
              <a:t>Prima placă grafică(I) – semnal digital (1745)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4528" y="1825625"/>
            <a:ext cx="3319272" cy="4351338"/>
          </a:xfrm>
        </p:spPr>
        <p:txBody>
          <a:bodyPr/>
          <a:lstStyle/>
          <a:p>
            <a:r>
              <a:rPr lang="en-US"/>
              <a:t>Prima mașină de țesut cu memorie binară pe carduri!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650" y="1825625"/>
            <a:ext cx="3422069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622" y="1825625"/>
            <a:ext cx="3599003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19071" y="1783264"/>
            <a:ext cx="1806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Jacques de Vaucanson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580872" y="1783263"/>
            <a:ext cx="1298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Basile Bouchon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21754" y="3253510"/>
            <a:ext cx="3274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Prima imagine digitala din lume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49363" y="6076175"/>
            <a:ext cx="3311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Imaginea este doar un exemplu fictiv!</a:t>
            </a:r>
          </a:p>
        </p:txBody>
      </p:sp>
    </p:spTree>
    <p:extLst>
      <p:ext uri="{BB962C8B-B14F-4D97-AF65-F5344CB8AC3E}">
        <p14:creationId xmlns:p14="http://schemas.microsoft.com/office/powerpoint/2010/main" val="793502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863" y="191961"/>
            <a:ext cx="8839200" cy="1019001"/>
          </a:xfrm>
        </p:spPr>
        <p:txBody>
          <a:bodyPr/>
          <a:lstStyle/>
          <a:p>
            <a:r>
              <a:rPr lang="en-US"/>
              <a:t>Automatizare extragere de semnaturi</a:t>
            </a:r>
            <a:endParaRPr lang="en-US" i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88" y="77794"/>
            <a:ext cx="1774871" cy="1743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852" y="1810350"/>
            <a:ext cx="4773380" cy="4608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137" y="3466843"/>
            <a:ext cx="2553868" cy="2155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61" y="1821443"/>
            <a:ext cx="6087502" cy="4566999"/>
          </a:xfrm>
          <a:prstGeom prst="rect">
            <a:avLst/>
          </a:prstGeom>
        </p:spPr>
      </p:pic>
      <p:sp>
        <p:nvSpPr>
          <p:cNvPr id="12" name="Flowchart: Process 11"/>
          <p:cNvSpPr/>
          <p:nvPr/>
        </p:nvSpPr>
        <p:spPr>
          <a:xfrm>
            <a:off x="413951" y="1210962"/>
            <a:ext cx="11374395" cy="5412260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/>
          <p:cNvSpPr/>
          <p:nvPr/>
        </p:nvSpPr>
        <p:spPr>
          <a:xfrm>
            <a:off x="2288059" y="1019517"/>
            <a:ext cx="9903941" cy="45719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73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884" y="0"/>
            <a:ext cx="1956658" cy="1922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62" y="362323"/>
            <a:ext cx="10515600" cy="959033"/>
          </a:xfrm>
        </p:spPr>
        <p:txBody>
          <a:bodyPr/>
          <a:lstStyle/>
          <a:p>
            <a:r>
              <a:rPr lang="en-US"/>
              <a:t>Puțin despre soluția </a:t>
            </a:r>
            <a:r>
              <a:rPr lang="en-US" i="1"/>
              <a:t>Scut Antivirus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7816" y="1322073"/>
            <a:ext cx="93126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Termenul antivirus a prins rădăcini încă din anii 1980, când tipul majoritar de malware era virusul.</a:t>
            </a:r>
          </a:p>
          <a:p>
            <a:endParaRPr lang="en-US"/>
          </a:p>
          <a:p>
            <a:r>
              <a:rPr lang="en-US"/>
              <a:t>Astăzi acest termen (i.e. “antivirus”) este încă folosit datorită respectului cuvenit experților în </a:t>
            </a:r>
          </a:p>
          <a:p>
            <a:r>
              <a:rPr lang="en-US"/>
              <a:t>securitate care au fost pionierii sistemului imunitar artificial pe care îl avem astăzi.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79" y="2792627"/>
            <a:ext cx="5409680" cy="3620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735" y="2792627"/>
            <a:ext cx="5415557" cy="3620279"/>
          </a:xfrm>
          <a:prstGeom prst="rect">
            <a:avLst/>
          </a:prstGeom>
        </p:spPr>
      </p:pic>
      <p:sp>
        <p:nvSpPr>
          <p:cNvPr id="10" name="Flowchart: Process 9"/>
          <p:cNvSpPr/>
          <p:nvPr/>
        </p:nvSpPr>
        <p:spPr>
          <a:xfrm>
            <a:off x="9896329" y="0"/>
            <a:ext cx="45719" cy="2465173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/>
          <p:cNvSpPr/>
          <p:nvPr/>
        </p:nvSpPr>
        <p:spPr>
          <a:xfrm>
            <a:off x="296562" y="1254212"/>
            <a:ext cx="11591654" cy="5344296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6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884" y="0"/>
            <a:ext cx="1956658" cy="1922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7815" y="1322073"/>
            <a:ext cx="93126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Termenul antivirus a prins rădăcini încă din anii 1980, când tipul majoritar de malware era virusul.</a:t>
            </a:r>
          </a:p>
          <a:p>
            <a:endParaRPr lang="en-US"/>
          </a:p>
          <a:p>
            <a:r>
              <a:rPr lang="en-US"/>
              <a:t>Astăzi acest termen (i.e. “antivirus”) este încă folosit datorită respectului cuvenit experților în </a:t>
            </a:r>
          </a:p>
          <a:p>
            <a:r>
              <a:rPr lang="en-US"/>
              <a:t>securitate care au fost pionierii sistemului imunitar artificial pe care îl avem astăzi.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11" y="2749378"/>
            <a:ext cx="5424151" cy="3627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2493" y="2749378"/>
            <a:ext cx="5424151" cy="362799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6562" y="362323"/>
            <a:ext cx="10515600" cy="959033"/>
          </a:xfrm>
        </p:spPr>
        <p:txBody>
          <a:bodyPr/>
          <a:lstStyle/>
          <a:p>
            <a:r>
              <a:rPr lang="en-US"/>
              <a:t>Puțin despre soluția </a:t>
            </a:r>
            <a:r>
              <a:rPr lang="en-US" i="1"/>
              <a:t>Scut Antivirus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9896329" y="0"/>
            <a:ext cx="45719" cy="2465173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/>
          <p:cNvSpPr/>
          <p:nvPr/>
        </p:nvSpPr>
        <p:spPr>
          <a:xfrm>
            <a:off x="296562" y="1254212"/>
            <a:ext cx="11591654" cy="5344296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8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19" y="3529923"/>
            <a:ext cx="5149110" cy="3105580"/>
          </a:xfrm>
          <a:prstGeom prst="rect">
            <a:avLst/>
          </a:prstGeom>
          <a:ln w="9525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854" y="272693"/>
            <a:ext cx="5160472" cy="3112433"/>
          </a:xfrm>
          <a:prstGeom prst="rect">
            <a:avLst/>
          </a:prstGeom>
          <a:ln w="9525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897" y="3529923"/>
            <a:ext cx="5160429" cy="3112407"/>
          </a:xfrm>
          <a:prstGeom prst="rect">
            <a:avLst/>
          </a:prstGeom>
          <a:ln w="9525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19" y="267787"/>
            <a:ext cx="5149110" cy="3117339"/>
          </a:xfrm>
          <a:prstGeom prst="rect">
            <a:avLst/>
          </a:prstGeom>
          <a:ln w="9525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Flowchart: Process 11"/>
          <p:cNvSpPr/>
          <p:nvPr/>
        </p:nvSpPr>
        <p:spPr>
          <a:xfrm>
            <a:off x="296562" y="123568"/>
            <a:ext cx="11591654" cy="6635578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77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569" y="119169"/>
            <a:ext cx="9232556" cy="1019001"/>
          </a:xfrm>
        </p:spPr>
        <p:txBody>
          <a:bodyPr/>
          <a:lstStyle/>
          <a:p>
            <a:r>
              <a:rPr lang="en-US"/>
              <a:t>Puțin despre soluția </a:t>
            </a:r>
            <a:r>
              <a:rPr lang="en-US" i="1"/>
              <a:t>Scut Antivirus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73" y="2800"/>
            <a:ext cx="1774871" cy="17436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288" y="1695140"/>
            <a:ext cx="7809301" cy="4955373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13951" y="1600200"/>
            <a:ext cx="11374395" cy="5050313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0" y="1106237"/>
            <a:ext cx="11913513" cy="63865"/>
          </a:xfrm>
          <a:prstGeom prst="flowChart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01980" y="1926337"/>
            <a:ext cx="3071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Chaaaattttttttttttt100100011001010010101 …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GPTTTTTTTTTT010011000101001001001 …</a:t>
            </a:r>
          </a:p>
        </p:txBody>
      </p:sp>
    </p:spTree>
    <p:extLst>
      <p:ext uri="{BB962C8B-B14F-4D97-AF65-F5344CB8AC3E}">
        <p14:creationId xmlns:p14="http://schemas.microsoft.com/office/powerpoint/2010/main" val="4238910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940628" y="1101321"/>
            <a:ext cx="9755187" cy="2766528"/>
          </a:xfrm>
        </p:spPr>
        <p:txBody>
          <a:bodyPr>
            <a:normAutofit fontScale="90000"/>
          </a:bodyPr>
          <a:lstStyle/>
          <a:p>
            <a:r>
              <a:rPr lang="en-US" u="sng"/>
              <a:t>C.1.4</a:t>
            </a:r>
            <a:br>
              <a:rPr lang="en-US" u="sng"/>
            </a:br>
            <a:r>
              <a:rPr lang="en-US"/>
              <a:t>Sistemele de operare și stratul de portabilitate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64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1" y="0"/>
            <a:ext cx="10515600" cy="1325563"/>
          </a:xfrm>
        </p:spPr>
        <p:txBody>
          <a:bodyPr/>
          <a:lstStyle/>
          <a:p>
            <a:r>
              <a:rPr lang="en-US"/>
              <a:t>Sistemele de operare în timp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090" y="947304"/>
            <a:ext cx="10375557" cy="5383672"/>
          </a:xfrm>
          <a:prstGeom prst="rect">
            <a:avLst/>
          </a:prstGeom>
        </p:spPr>
      </p:pic>
      <p:sp>
        <p:nvSpPr>
          <p:cNvPr id="5" name="Flowchart: Process 4"/>
          <p:cNvSpPr/>
          <p:nvPr/>
        </p:nvSpPr>
        <p:spPr>
          <a:xfrm>
            <a:off x="454151" y="947304"/>
            <a:ext cx="11321838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81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596" y="106664"/>
            <a:ext cx="11488921" cy="6547449"/>
          </a:xfrm>
          <a:prstGeom prst="rect">
            <a:avLst/>
          </a:prstGeom>
        </p:spPr>
      </p:pic>
      <p:sp>
        <p:nvSpPr>
          <p:cNvPr id="3" name="Flowchart: Process 2"/>
          <p:cNvSpPr/>
          <p:nvPr/>
        </p:nvSpPr>
        <p:spPr>
          <a:xfrm>
            <a:off x="234596" y="214512"/>
            <a:ext cx="11831593" cy="6439601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Process 15"/>
          <p:cNvSpPr/>
          <p:nvPr/>
        </p:nvSpPr>
        <p:spPr>
          <a:xfrm>
            <a:off x="432486" y="1427204"/>
            <a:ext cx="11300254" cy="5158947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86" y="491589"/>
            <a:ext cx="10515600" cy="928346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Structura OS a dictat varianta de malware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749" y="1750059"/>
            <a:ext cx="2575166" cy="1293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492" y="1750059"/>
            <a:ext cx="2585395" cy="1293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85" y="1771630"/>
            <a:ext cx="2532187" cy="1272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5026926"/>
            <a:ext cx="2532626" cy="1268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195" y="5026926"/>
            <a:ext cx="2585907" cy="1268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134" y="5027575"/>
            <a:ext cx="2603617" cy="1268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919" y="1748992"/>
            <a:ext cx="2603617" cy="12966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393944"/>
            <a:ext cx="2532187" cy="12812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980" y="3393944"/>
            <a:ext cx="2585907" cy="1286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964" y="3393944"/>
            <a:ext cx="2575166" cy="12812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964" y="5026926"/>
            <a:ext cx="2575166" cy="12688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919" y="3393944"/>
            <a:ext cx="2603617" cy="1334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6623" y="1481246"/>
            <a:ext cx="12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70387" y="1429849"/>
            <a:ext cx="1404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93583" y="1429849"/>
            <a:ext cx="1404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3.1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74102" y="1439218"/>
            <a:ext cx="1347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95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6623" y="3069420"/>
            <a:ext cx="1347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98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51932" y="3069420"/>
            <a:ext cx="1581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2000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993583" y="3069420"/>
            <a:ext cx="1374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74102" y="3069420"/>
            <a:ext cx="1351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XP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8169" y="4705592"/>
            <a:ext cx="12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17370" y="4705592"/>
            <a:ext cx="1569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Vista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93583" y="4704562"/>
            <a:ext cx="1404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8.0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674102" y="4728261"/>
            <a:ext cx="1347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1388742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434888" y="1947421"/>
            <a:ext cx="11289474" cy="4742688"/>
          </a:xfrm>
          <a:prstGeom prst="flowChartProcess">
            <a:avLst/>
          </a:prstGeom>
          <a:solidFill>
            <a:schemeClr val="accent2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Persistența sistemului de operare Windows</a:t>
            </a:r>
            <a:br>
              <a:rPr lang="en-US"/>
            </a:br>
            <a:r>
              <a:rPr lang="en-US" sz="1600"/>
              <a:t>respectarea legilor naturii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948" y="2397399"/>
            <a:ext cx="6324257" cy="3678303"/>
          </a:xfrm>
        </p:spPr>
        <p:txBody>
          <a:bodyPr>
            <a:normAutofit fontScale="32500" lnSpcReduction="20000"/>
          </a:bodyPr>
          <a:lstStyle/>
          <a:p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Sistemele de operare care nu pot fi infectate, dispar! </a:t>
            </a:r>
          </a:p>
          <a:p>
            <a:endParaRPr lang="en-US" sz="5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pt-BR" sz="5600">
                <a:solidFill>
                  <a:schemeClr val="tx1">
                    <a:lumMod val="50000"/>
                    <a:lumOff val="50000"/>
                  </a:schemeClr>
                </a:solidFill>
              </a:rPr>
              <a:t>Infecția este o metodă evolutivă de îmbunătățire a sistemului de operare.</a:t>
            </a:r>
          </a:p>
          <a:p>
            <a:endParaRPr lang="en-US" sz="5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Infecția a implicat utilizatorul din punct de vedere psihologic! </a:t>
            </a:r>
          </a:p>
          <a:p>
            <a:endParaRPr lang="en-US" sz="5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Utilizatorul se angajează și dedică timp sistemului de operare pentru a afla mai multe despre cum funcționează.</a:t>
            </a:r>
          </a:p>
          <a:p>
            <a:endParaRPr lang="en-US" sz="5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t-IT" sz="5600">
                <a:solidFill>
                  <a:schemeClr val="tx1">
                    <a:lumMod val="50000"/>
                    <a:lumOff val="50000"/>
                  </a:schemeClr>
                </a:solidFill>
              </a:rPr>
              <a:t>Omul revine la sistemul de operare pe care îl cunoaște</a:t>
            </a:r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73128600"/>
              </p:ext>
            </p:extLst>
          </p:nvPr>
        </p:nvGraphicFramePr>
        <p:xfrm>
          <a:off x="6932141" y="2298356"/>
          <a:ext cx="4936524" cy="4096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503252" y="1981268"/>
            <a:ext cx="4018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masinile biologice, </a:t>
            </a:r>
            <a:r>
              <a:rPr lang="en-US" u="sng">
                <a:solidFill>
                  <a:schemeClr val="tx1">
                    <a:lumMod val="50000"/>
                    <a:lumOff val="50000"/>
                  </a:schemeClr>
                </a:solidFill>
              </a:rPr>
              <a:t>virus+host=evolutie</a:t>
            </a:r>
          </a:p>
        </p:txBody>
      </p:sp>
    </p:spTree>
    <p:extLst>
      <p:ext uri="{BB962C8B-B14F-4D97-AF65-F5344CB8AC3E}">
        <p14:creationId xmlns:p14="http://schemas.microsoft.com/office/powerpoint/2010/main" val="90741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506051" y="1370211"/>
            <a:ext cx="2138377" cy="2077817"/>
          </a:xfrm>
          <a:prstGeom prst="rect">
            <a:avLst/>
          </a:prstGeom>
        </p:spPr>
      </p:pic>
      <p:sp>
        <p:nvSpPr>
          <p:cNvPr id="10" name="Flowchart: Process 9"/>
          <p:cNvSpPr/>
          <p:nvPr/>
        </p:nvSpPr>
        <p:spPr>
          <a:xfrm>
            <a:off x="454519" y="1578165"/>
            <a:ext cx="7212696" cy="1639528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97" y="685799"/>
            <a:ext cx="10515600" cy="892365"/>
          </a:xfrm>
        </p:spPr>
        <p:txBody>
          <a:bodyPr/>
          <a:lstStyle/>
          <a:p>
            <a:r>
              <a:rPr lang="en-US"/>
              <a:t>Prima placă grafică (II) - 1745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00" y="1778214"/>
            <a:ext cx="4736705" cy="1239429"/>
          </a:xfrm>
        </p:spPr>
        <p:txBody>
          <a:bodyPr>
            <a:normAutofit/>
          </a:bodyPr>
          <a:lstStyle/>
          <a:p>
            <a:r>
              <a:rPr lang="en-US" sz="3600">
                <a:latin typeface="Consolas" panose="020B0609020204030204" pitchFamily="49" charset="0"/>
              </a:rPr>
              <a:t>Gaură – 1</a:t>
            </a:r>
          </a:p>
          <a:p>
            <a:r>
              <a:rPr lang="en-US" sz="3600">
                <a:latin typeface="Consolas" panose="020B0609020204030204" pitchFamily="49" charset="0"/>
              </a:rPr>
              <a:t>Lipsă –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414" y="3338502"/>
            <a:ext cx="4060967" cy="304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0137" y="572389"/>
            <a:ext cx="3874559" cy="5811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85" y="3338502"/>
            <a:ext cx="3040973" cy="304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484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481914" y="1075038"/>
            <a:ext cx="6277231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24" y="539078"/>
            <a:ext cx="6515637" cy="486533"/>
          </a:xfrm>
        </p:spPr>
        <p:txBody>
          <a:bodyPr>
            <a:normAutofit/>
          </a:bodyPr>
          <a:lstStyle/>
          <a:p>
            <a:r>
              <a:rPr lang="en-US" sz="2800"/>
              <a:t>De ce ransomware este viitorul malware?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206" y="0"/>
            <a:ext cx="512379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24778" y="0"/>
            <a:ext cx="4571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68288" y="1562442"/>
            <a:ext cx="5736398" cy="4900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Șurubul este strâns din punct de vedere al securității la nivel fundamental. Cum?: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Sistem hybrid !</a:t>
            </a:r>
          </a:p>
          <a:p>
            <a:endParaRPr 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Se face distincția intre: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Executabil – self (nativ)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Executabil - non-self (hibrid)</a:t>
            </a:r>
          </a:p>
          <a:p>
            <a:endParaRPr 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Dezavantajul: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Sistemul hibrid rămâne mediocru.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Malware devine multi OS dar va fi non-self.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481914" y="2990334"/>
            <a:ext cx="6277231" cy="74141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481914" y="4804553"/>
            <a:ext cx="6277231" cy="74141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41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31" y="326489"/>
            <a:ext cx="6161468" cy="839049"/>
          </a:xfrm>
        </p:spPr>
        <p:txBody>
          <a:bodyPr>
            <a:normAutofit fontScale="90000"/>
          </a:bodyPr>
          <a:lstStyle/>
          <a:p>
            <a:r>
              <a:rPr lang="en-US"/>
              <a:t>Direcția organizării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145" y="0"/>
            <a:ext cx="512685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24778" y="0"/>
            <a:ext cx="4571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481914" y="1075038"/>
            <a:ext cx="6277231" cy="5543735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98911" y="1594585"/>
            <a:ext cx="5531708" cy="4351338"/>
          </a:xfrm>
        </p:spPr>
        <p:txBody>
          <a:bodyPr/>
          <a:lstStyle/>
          <a:p>
            <a:r>
              <a:rPr lang="it-IT" u="sng">
                <a:solidFill>
                  <a:schemeClr val="tx1">
                    <a:lumMod val="50000"/>
                    <a:lumOff val="50000"/>
                  </a:schemeClr>
                </a:solidFill>
              </a:rPr>
              <a:t>Universalitate:</a:t>
            </a:r>
          </a:p>
          <a:p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Limbaje de programare moderne</a:t>
            </a:r>
          </a:p>
          <a:p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Execuție pe mașini virtuale</a:t>
            </a:r>
          </a:p>
          <a:p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Portabilitatea aplicației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294" y="3846905"/>
            <a:ext cx="3370942" cy="251784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325387">
            <a:off x="5513011" y="4461584"/>
            <a:ext cx="1142811" cy="512805"/>
          </a:xfrm>
          <a:prstGeom prst="rightArrow">
            <a:avLst>
              <a:gd name="adj1" fmla="val 50000"/>
              <a:gd name="adj2" fmla="val 7370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434888" y="1947421"/>
            <a:ext cx="11289474" cy="4742688"/>
          </a:xfrm>
          <a:prstGeom prst="flowChartProcess">
            <a:avLst/>
          </a:prstGeom>
          <a:solidFill>
            <a:schemeClr val="accent2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Concluzii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488" y="2588928"/>
            <a:ext cx="10729442" cy="3678303"/>
          </a:xfrm>
        </p:spPr>
        <p:txBody>
          <a:bodyPr>
            <a:normAutofit fontScale="55000" lnSpcReduction="20000"/>
          </a:bodyPr>
          <a:lstStyle/>
          <a:p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Istoria calculatoarelor.</a:t>
            </a:r>
          </a:p>
          <a:p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Istoricul malware-ului și al soluțiilor de securitate.</a:t>
            </a:r>
          </a:p>
          <a:p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Evoluția tipurilor de malware.</a:t>
            </a:r>
          </a:p>
          <a:p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Evoluția sistemelor de operare, în special al Windows OS.</a:t>
            </a:r>
          </a:p>
          <a:p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Impactul psihologic al aplicațiilor malware asupra populației.</a:t>
            </a:r>
          </a:p>
          <a:p>
            <a:r>
              <a:rPr lang="en-US" sz="5600">
                <a:solidFill>
                  <a:schemeClr val="tx1">
                    <a:lumMod val="50000"/>
                    <a:lumOff val="50000"/>
                  </a:schemeClr>
                </a:solidFill>
              </a:rPr>
              <a:t>Impactul sistemelor de operare asupra tipurilor de malware.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66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938" y="2095148"/>
            <a:ext cx="2874547" cy="2075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lowchart: Process 5"/>
          <p:cNvSpPr/>
          <p:nvPr/>
        </p:nvSpPr>
        <p:spPr>
          <a:xfrm>
            <a:off x="434888" y="1947421"/>
            <a:ext cx="11289474" cy="4742688"/>
          </a:xfrm>
          <a:prstGeom prst="flowChartProcess">
            <a:avLst/>
          </a:prstGeom>
          <a:solidFill>
            <a:schemeClr val="accent2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Link-uri Video relevante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366" y="3202030"/>
            <a:ext cx="6026061" cy="3009596"/>
          </a:xfrm>
        </p:spPr>
        <p:txBody>
          <a:bodyPr>
            <a:normAutofit/>
          </a:bodyPr>
          <a:lstStyle/>
          <a:p>
            <a:r>
              <a:rPr lang="en-US">
                <a:hlinkClick r:id="rId3"/>
              </a:rPr>
              <a:t>The Writer Automaton (1774)</a:t>
            </a:r>
            <a:endParaRPr lang="en-US">
              <a:hlinkClick r:id="rId4"/>
            </a:endParaRPr>
          </a:p>
          <a:p>
            <a:r>
              <a:rPr lang="en-US">
                <a:hlinkClick r:id="rId4"/>
              </a:rPr>
              <a:t>Mother of All Demos - 1968 (1/3)</a:t>
            </a:r>
            <a:endParaRPr lang="en-US"/>
          </a:p>
          <a:p>
            <a:r>
              <a:rPr lang="en-US">
                <a:hlinkClick r:id="rId5"/>
              </a:rPr>
              <a:t>Mother of All Demos - 1968 (2/3)</a:t>
            </a:r>
            <a:endParaRPr lang="en-US">
              <a:hlinkClick r:id="rId6"/>
            </a:endParaRPr>
          </a:p>
          <a:p>
            <a:r>
              <a:rPr lang="en-US">
                <a:hlinkClick r:id="rId6"/>
              </a:rPr>
              <a:t>Mother of All Demos - 1968 (3/3)</a:t>
            </a:r>
            <a:endParaRPr lang="en-US"/>
          </a:p>
          <a:p>
            <a:r>
              <a:rPr lang="en-US">
                <a:hlinkClick r:id="rId7"/>
              </a:rPr>
              <a:t>The Incredible Machine (1968)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109" y="2310132"/>
            <a:ext cx="3574757" cy="2443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909" y="3202030"/>
            <a:ext cx="1941921" cy="3103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109" y="4600366"/>
            <a:ext cx="2588264" cy="1914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061" y="2483194"/>
            <a:ext cx="2009317" cy="8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88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/>
          <p:cNvSpPr/>
          <p:nvPr/>
        </p:nvSpPr>
        <p:spPr>
          <a:xfrm>
            <a:off x="6650735" y="1956816"/>
            <a:ext cx="5110048" cy="1840992"/>
          </a:xfrm>
          <a:prstGeom prst="flowChartProcess">
            <a:avLst/>
          </a:prstGeom>
          <a:solidFill>
            <a:schemeClr val="accent2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457200" y="1956816"/>
            <a:ext cx="5949696" cy="4742688"/>
          </a:xfrm>
          <a:prstGeom prst="flowChartProcess">
            <a:avLst/>
          </a:prstGeom>
          <a:solidFill>
            <a:schemeClr val="accent2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Bibliografie / resurse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88" y="2588928"/>
            <a:ext cx="5831800" cy="3678303"/>
          </a:xfrm>
        </p:spPr>
        <p:txBody>
          <a:bodyPr>
            <a:normAutofit fontScale="25000" lnSpcReduction="20000"/>
          </a:bodyPr>
          <a:lstStyle/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Antivirus Engines: From Methods to Innovations, Design, and Applications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. Cambridge, MA: Elsevier Syngress, 2024. pp. 1-656.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An Introduction to Programming Languages: Simultaneous Learning in Multiple Coding Environments. Synthesis Lectures on Computer Science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. Springer International Publishing, 2023, pp. 1-280.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Coding Examples from Simple to Complex - Applications in MATLAB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, Springer, 2024, pp. 1-255.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Coding Examples from Simple to Complex - Applications in Python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, Springer, 2024, pp. 1-245.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Coding Examples from Simple to Complex - Applications in Javascript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, Springer, 2024, pp. 1-240.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Markov chains: from theory to implementation and experimentation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. Hoboken, NJ,  John Wiley &amp; Sons, USA, 2017, ISBN: 978-1-119-38755-8.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66610" y="2687191"/>
            <a:ext cx="2678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https://github.com/gagniuc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735" y="3970542"/>
            <a:ext cx="5110048" cy="2728962"/>
          </a:xfrm>
          <a:prstGeom prst="rect">
            <a:avLst/>
          </a:prstGeom>
          <a:ln w="9525" cap="sq">
            <a:solidFill>
              <a:srgbClr val="000000"/>
            </a:solidFill>
            <a:prstDash val="dash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04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377" y="0"/>
            <a:ext cx="895662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9" y="0"/>
            <a:ext cx="3111095" cy="3842952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35377" y="6059635"/>
            <a:ext cx="8956623" cy="798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>
                <a:solidFill>
                  <a:schemeClr val="bg1"/>
                </a:solidFill>
              </a:rPr>
              <a:t>Roboți mecanici cu memorie (roboți - 1774)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730" y="229286"/>
            <a:ext cx="191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Pierre Jaquet-Droz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05" y="3754163"/>
            <a:ext cx="1941921" cy="3103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626" y="3754164"/>
            <a:ext cx="1632617" cy="3103835"/>
          </a:xfrm>
          <a:prstGeom prst="rect">
            <a:avLst/>
          </a:prstGeom>
        </p:spPr>
      </p:pic>
      <p:sp>
        <p:nvSpPr>
          <p:cNvPr id="18" name="Flowchart: Process 17"/>
          <p:cNvSpPr/>
          <p:nvPr/>
        </p:nvSpPr>
        <p:spPr>
          <a:xfrm>
            <a:off x="3222139" y="-1"/>
            <a:ext cx="76546" cy="685800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466" y="0"/>
            <a:ext cx="963653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555466" cy="199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99700"/>
            <a:ext cx="2555466" cy="485830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7335460" y="0"/>
            <a:ext cx="76546" cy="685800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55466" y="6240162"/>
            <a:ext cx="9636534" cy="61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>
                <a:solidFill>
                  <a:schemeClr val="bg1"/>
                </a:solidFill>
              </a:rPr>
              <a:t>The writer (1774)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497961" y="0"/>
            <a:ext cx="694037" cy="4695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>
                <a:solidFill>
                  <a:schemeClr val="bg1"/>
                </a:solidFill>
              </a:rPr>
              <a:t>The writer (1774)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19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/>
          <p:cNvSpPr/>
          <p:nvPr/>
        </p:nvSpPr>
        <p:spPr>
          <a:xfrm>
            <a:off x="314768" y="1579160"/>
            <a:ext cx="11709372" cy="4893242"/>
          </a:xfrm>
          <a:prstGeom prst="flowChartProcess">
            <a:avLst/>
          </a:prstGeom>
          <a:solidFill>
            <a:schemeClr val="accent6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68" y="431035"/>
            <a:ext cx="10515600" cy="1099151"/>
          </a:xfrm>
        </p:spPr>
        <p:txBody>
          <a:bodyPr/>
          <a:lstStyle/>
          <a:p>
            <a:r>
              <a:rPr lang="it-IT"/>
              <a:t>Roboți mecanici cu memorie (roboți - 1774)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59" y="1813269"/>
            <a:ext cx="3989186" cy="398205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Semnal analog.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30-40 de caractere.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memorie – ax cu discuri ale căror proeminențe împing un braț mecanic.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Parțial asemănător cu cilindrul unei cutii muzicale.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501" y="1690688"/>
            <a:ext cx="3062304" cy="4486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84627" y="6441861"/>
            <a:ext cx="150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Semnal digital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4741" y="1698116"/>
            <a:ext cx="2983827" cy="4505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346" y="4723890"/>
            <a:ext cx="3812059" cy="1994977"/>
          </a:xfrm>
          <a:prstGeom prst="rect">
            <a:avLst/>
          </a:prstGeom>
          <a:ln w="38100" cap="sq">
            <a:solidFill>
              <a:schemeClr val="tx1"/>
            </a:solidFill>
            <a:prstDash val="sysDash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3387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1600">
                <a:solidFill>
                  <a:schemeClr val="bg1"/>
                </a:solidFill>
                <a:hlinkClick r:id="rId7"/>
              </a:rPr>
              <a:t>https://www.youtube.com/watch?v=yYta1Y_hEJI</a:t>
            </a:r>
            <a:endParaRPr lang="it-IT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113492"/>
            <a:ext cx="10515600" cy="1325563"/>
          </a:xfrm>
        </p:spPr>
        <p:txBody>
          <a:bodyPr/>
          <a:lstStyle/>
          <a:p>
            <a:r>
              <a:rPr lang="en-US"/>
              <a:t>Calculatoare mecanice (uz general)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2853" y="1825625"/>
            <a:ext cx="4463075" cy="4362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0952" y="1825625"/>
            <a:ext cx="3331901" cy="4362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9560773" y="1456293"/>
            <a:ext cx="2377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Calculatorul Z1 -1936</a:t>
            </a:r>
          </a:p>
        </p:txBody>
      </p:sp>
      <p:sp>
        <p:nvSpPr>
          <p:cNvPr id="7" name="Rectangle 6"/>
          <p:cNvSpPr/>
          <p:nvPr/>
        </p:nvSpPr>
        <p:spPr>
          <a:xfrm>
            <a:off x="3702516" y="1444801"/>
            <a:ext cx="4844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Calculatorul theoretic “Motorul Analitic” - 1830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2835" y="6243566"/>
            <a:ext cx="2835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Charles Babbage (hardware)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2075" y="6243566"/>
            <a:ext cx="1339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Konrad Zuse</a:t>
            </a:r>
          </a:p>
        </p:txBody>
      </p:sp>
      <p:sp>
        <p:nvSpPr>
          <p:cNvPr id="11" name="Curved Down Ribbon 10"/>
          <p:cNvSpPr/>
          <p:nvPr/>
        </p:nvSpPr>
        <p:spPr>
          <a:xfrm>
            <a:off x="278272" y="1524000"/>
            <a:ext cx="3150828" cy="691230"/>
          </a:xfrm>
          <a:prstGeom prst="ellipseRibb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Sfarsitul revolutiei</a:t>
            </a:r>
          </a:p>
          <a:p>
            <a:pPr algn="ctr"/>
            <a:r>
              <a:rPr lang="en-US" sz="1400"/>
              <a:t>industriale</a:t>
            </a:r>
          </a:p>
        </p:txBody>
      </p:sp>
      <p:sp>
        <p:nvSpPr>
          <p:cNvPr id="13" name="Vertical Scroll 12"/>
          <p:cNvSpPr/>
          <p:nvPr/>
        </p:nvSpPr>
        <p:spPr>
          <a:xfrm>
            <a:off x="930393" y="4007040"/>
            <a:ext cx="1846586" cy="1255776"/>
          </a:xfrm>
          <a:prstGeom prst="vertic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Dupa</a:t>
            </a:r>
          </a:p>
          <a:p>
            <a:pPr algn="ctr"/>
            <a:r>
              <a:rPr lang="en-US"/>
              <a:t>106 de ani</a:t>
            </a:r>
          </a:p>
        </p:txBody>
      </p:sp>
      <p:sp>
        <p:nvSpPr>
          <p:cNvPr id="15" name="Down Ribbon 14"/>
          <p:cNvSpPr/>
          <p:nvPr/>
        </p:nvSpPr>
        <p:spPr>
          <a:xfrm>
            <a:off x="278272" y="2559415"/>
            <a:ext cx="3150828" cy="1189625"/>
          </a:xfrm>
          <a:prstGeom prst="ribb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Charles Babbage; </a:t>
            </a:r>
          </a:p>
          <a:p>
            <a:pPr algn="ctr"/>
            <a:r>
              <a:rPr lang="en-US" sz="1400"/>
              <a:t>“Motorul Analitic”</a:t>
            </a:r>
          </a:p>
          <a:p>
            <a:pPr algn="ctr"/>
            <a:r>
              <a:rPr lang="en-US" sz="1400"/>
              <a:t>1830</a:t>
            </a:r>
          </a:p>
        </p:txBody>
      </p:sp>
      <p:sp>
        <p:nvSpPr>
          <p:cNvPr id="16" name="Down Ribbon 15"/>
          <p:cNvSpPr/>
          <p:nvPr/>
        </p:nvSpPr>
        <p:spPr>
          <a:xfrm>
            <a:off x="278272" y="5547675"/>
            <a:ext cx="3150828" cy="649924"/>
          </a:xfrm>
          <a:prstGeom prst="ribb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Konrad Zuse; Z1</a:t>
            </a:r>
          </a:p>
          <a:p>
            <a:pPr algn="ctr"/>
            <a:r>
              <a:rPr lang="en-US" sz="1400"/>
              <a:t>1936</a:t>
            </a:r>
          </a:p>
        </p:txBody>
      </p:sp>
      <p:sp>
        <p:nvSpPr>
          <p:cNvPr id="3" name="Rectangle 2"/>
          <p:cNvSpPr/>
          <p:nvPr/>
        </p:nvSpPr>
        <p:spPr>
          <a:xfrm>
            <a:off x="3737684" y="6488668"/>
            <a:ext cx="2523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Ada Byron (programmer)</a:t>
            </a:r>
          </a:p>
        </p:txBody>
      </p:sp>
    </p:spTree>
    <p:extLst>
      <p:ext uri="{BB962C8B-B14F-4D97-AF65-F5344CB8AC3E}">
        <p14:creationId xmlns:p14="http://schemas.microsoft.com/office/powerpoint/2010/main" val="142200788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3.xml><?xml version="1.0" encoding="utf-8"?>
<a:theme xmlns:a="http://schemas.openxmlformats.org/drawingml/2006/main" name="1_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5991</TotalTime>
  <Words>2612</Words>
  <Application>Microsoft Office PowerPoint</Application>
  <PresentationFormat>Widescreen</PresentationFormat>
  <Paragraphs>680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Gill Sans MT</vt:lpstr>
      <vt:lpstr>Impact</vt:lpstr>
      <vt:lpstr>Wingdings 2</vt:lpstr>
      <vt:lpstr>Office Theme</vt:lpstr>
      <vt:lpstr>Dividend</vt:lpstr>
      <vt:lpstr>1_Main Event</vt:lpstr>
      <vt:lpstr>C.1 Istoria mașinilor artificiale și evoluția securității cibernetice</vt:lpstr>
      <vt:lpstr>Principalele părți ale prezentării</vt:lpstr>
      <vt:lpstr>C.1.1 istoria mașinilor artificiale de uz general</vt:lpstr>
      <vt:lpstr>Prima placă grafică(I) – semnal digital (1745)</vt:lpstr>
      <vt:lpstr>Prima placă grafică (II) - 1745</vt:lpstr>
      <vt:lpstr>PowerPoint Presentation</vt:lpstr>
      <vt:lpstr>PowerPoint Presentation</vt:lpstr>
      <vt:lpstr>Roboți mecanici cu memorie (roboți - 1774)</vt:lpstr>
      <vt:lpstr>Calculatoare mecanice (uz general)</vt:lpstr>
      <vt:lpstr>Calculatoare electro-mecanice</vt:lpstr>
      <vt:lpstr>Calculatoare electronice</vt:lpstr>
      <vt:lpstr>Calculatoare electronice (piese discrete)</vt:lpstr>
      <vt:lpstr>Prima interfata grafica (GUI)</vt:lpstr>
      <vt:lpstr>940 SDS</vt:lpstr>
      <vt:lpstr>ASCII</vt:lpstr>
      <vt:lpstr>Xerox Alto</vt:lpstr>
      <vt:lpstr>Xerox Star 8010 Computer</vt:lpstr>
      <vt:lpstr>Recapitulare ! De la releu la tranzistor !</vt:lpstr>
      <vt:lpstr>Recapitulare ! Era semiconductorilor !</vt:lpstr>
      <vt:lpstr>C.1.2 Evoluția aplicațiilor malware</vt:lpstr>
      <vt:lpstr>Cand apar primele aplicatii malware?</vt:lpstr>
      <vt:lpstr>Explorarea evoluției malware-ului (I)</vt:lpstr>
      <vt:lpstr>Explorarea evoluției malware-ului (II)</vt:lpstr>
      <vt:lpstr>Explorarea evoluției malware-ului (III)</vt:lpstr>
      <vt:lpstr>Explorarea evoluției malware-ului (VI)</vt:lpstr>
      <vt:lpstr>Tipuri de malware/Decada</vt:lpstr>
      <vt:lpstr>Tipuri de malware/Decada</vt:lpstr>
      <vt:lpstr>Tipuri de malware/Decada</vt:lpstr>
      <vt:lpstr>Tipuri de malware/Decada</vt:lpstr>
      <vt:lpstr>Tipuri de malware/Decada</vt:lpstr>
      <vt:lpstr>Tipuri de malware/Decada</vt:lpstr>
      <vt:lpstr>Tipuri de malware/Decada</vt:lpstr>
      <vt:lpstr>Tipuri de malware/Decada</vt:lpstr>
      <vt:lpstr>C.1.3 Evoluția soluțiilor de securitate</vt:lpstr>
      <vt:lpstr>Biologie vs. masini artificiale</vt:lpstr>
      <vt:lpstr>Solutii antivirus !</vt:lpstr>
      <vt:lpstr>PowerPoint Presentation</vt:lpstr>
      <vt:lpstr>Puțin despre soluția Scut Antivirus</vt:lpstr>
      <vt:lpstr>VX Heaven – Importanța băncilor malware!</vt:lpstr>
      <vt:lpstr>Automatizare extragere de semnaturi</vt:lpstr>
      <vt:lpstr>Puțin despre soluția Scut Antivirus</vt:lpstr>
      <vt:lpstr>Puțin despre soluția Scut Antivirus</vt:lpstr>
      <vt:lpstr>PowerPoint Presentation</vt:lpstr>
      <vt:lpstr>Puțin despre soluția Scut Antivirus</vt:lpstr>
      <vt:lpstr>C.1.4 Sistemele de operare și stratul de portabilitate</vt:lpstr>
      <vt:lpstr>Sistemele de operare în timp</vt:lpstr>
      <vt:lpstr>PowerPoint Presentation</vt:lpstr>
      <vt:lpstr>Structura OS a dictat varianta de malware</vt:lpstr>
      <vt:lpstr>Persistența sistemului de operare Windows respectarea legilor naturii</vt:lpstr>
      <vt:lpstr>De ce ransomware este viitorul malware?</vt:lpstr>
      <vt:lpstr>Direcția organizării software</vt:lpstr>
      <vt:lpstr>Concluzii</vt:lpstr>
      <vt:lpstr>Link-uri Video relevante</vt:lpstr>
      <vt:lpstr>Bibliografie / resurse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C.1. Evolutia malware si a solutiilor de securitate</dc:title>
  <dc:creator>Dr. Paul A. Gagniuc</dc:creator>
  <cp:lastModifiedBy>Office</cp:lastModifiedBy>
  <cp:revision>599</cp:revision>
  <dcterms:created xsi:type="dcterms:W3CDTF">2024-01-23T11:52:18Z</dcterms:created>
  <dcterms:modified xsi:type="dcterms:W3CDTF">2025-09-05T01:26:10Z</dcterms:modified>
</cp:coreProperties>
</file>